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6"/>
  </p:notesMasterIdLst>
  <p:sldIdLst>
    <p:sldId id="256" r:id="rId2"/>
    <p:sldId id="258" r:id="rId3"/>
    <p:sldId id="267" r:id="rId4"/>
    <p:sldId id="262" r:id="rId5"/>
    <p:sldId id="265" r:id="rId6"/>
    <p:sldId id="264" r:id="rId7"/>
    <p:sldId id="268" r:id="rId8"/>
    <p:sldId id="263" r:id="rId9"/>
    <p:sldId id="272" r:id="rId10"/>
    <p:sldId id="273" r:id="rId11"/>
    <p:sldId id="274" r:id="rId12"/>
    <p:sldId id="279" r:id="rId13"/>
    <p:sldId id="275" r:id="rId14"/>
    <p:sldId id="276" r:id="rId15"/>
    <p:sldId id="282" r:id="rId16"/>
    <p:sldId id="277" r:id="rId17"/>
    <p:sldId id="283" r:id="rId18"/>
    <p:sldId id="280" r:id="rId19"/>
    <p:sldId id="284" r:id="rId20"/>
    <p:sldId id="269" r:id="rId21"/>
    <p:sldId id="285" r:id="rId22"/>
    <p:sldId id="270" r:id="rId23"/>
    <p:sldId id="281" r:id="rId24"/>
    <p:sldId id="271"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40" autoAdjust="0"/>
    <p:restoredTop sz="77076" autoAdjust="0"/>
  </p:normalViewPr>
  <p:slideViewPr>
    <p:cSldViewPr snapToGrid="0">
      <p:cViewPr>
        <p:scale>
          <a:sx n="75" d="100"/>
          <a:sy n="75" d="100"/>
        </p:scale>
        <p:origin x="1224" y="360"/>
      </p:cViewPr>
      <p:guideLst>
        <p:guide orient="horz" pos="2160"/>
        <p:guide pos="3840"/>
      </p:guideLst>
    </p:cSldViewPr>
  </p:slideViewPr>
  <p:outlineViewPr>
    <p:cViewPr>
      <p:scale>
        <a:sx n="33" d="100"/>
        <a:sy n="33" d="100"/>
      </p:scale>
      <p:origin x="0" y="-6774"/>
    </p:cViewPr>
  </p:outlineViewPr>
  <p:notesTextViewPr>
    <p:cViewPr>
      <p:scale>
        <a:sx n="1" d="1"/>
        <a:sy n="1" d="1"/>
      </p:scale>
      <p:origin x="0" y="0"/>
    </p:cViewPr>
  </p:notesTextViewPr>
  <p:notesViewPr>
    <p:cSldViewPr snapToGrid="0">
      <p:cViewPr varScale="1">
        <p:scale>
          <a:sx n="87" d="100"/>
          <a:sy n="87" d="100"/>
        </p:scale>
        <p:origin x="2988" y="9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3D18612-5F92-4614-85F5-5947B47CB96D}" type="datetimeFigureOut">
              <a:rPr lang="en-US" smtClean="0"/>
              <a:t>3/28/2019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5999393-3CA1-4D5E-BCF2-9FC539CFEAC8}" type="slidenum">
              <a:rPr lang="en-US" smtClean="0"/>
              <a:t>‹#›</a:t>
            </a:fld>
            <a:endParaRPr lang="en-US"/>
          </a:p>
        </p:txBody>
      </p:sp>
    </p:spTree>
    <p:extLst>
      <p:ext uri="{BB962C8B-B14F-4D97-AF65-F5344CB8AC3E}">
        <p14:creationId xmlns:p14="http://schemas.microsoft.com/office/powerpoint/2010/main" val="19718312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Andy</a:t>
            </a:r>
          </a:p>
        </p:txBody>
      </p:sp>
      <p:sp>
        <p:nvSpPr>
          <p:cNvPr id="4" name="Slide Number Placeholder 3"/>
          <p:cNvSpPr>
            <a:spLocks noGrp="1"/>
          </p:cNvSpPr>
          <p:nvPr>
            <p:ph type="sldNum" sz="quarter" idx="5"/>
          </p:nvPr>
        </p:nvSpPr>
        <p:spPr/>
        <p:txBody>
          <a:bodyPr/>
          <a:lstStyle/>
          <a:p>
            <a:fld id="{05999393-3CA1-4D5E-BCF2-9FC539CFEAC8}" type="slidenum">
              <a:rPr lang="en-US" smtClean="0"/>
              <a:t>1</a:t>
            </a:fld>
            <a:endParaRPr lang="en-US"/>
          </a:p>
        </p:txBody>
      </p:sp>
    </p:spTree>
    <p:extLst>
      <p:ext uri="{BB962C8B-B14F-4D97-AF65-F5344CB8AC3E}">
        <p14:creationId xmlns:p14="http://schemas.microsoft.com/office/powerpoint/2010/main" val="12275525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Nick</a:t>
            </a:r>
          </a:p>
        </p:txBody>
      </p:sp>
      <p:sp>
        <p:nvSpPr>
          <p:cNvPr id="4" name="Slide Number Placeholder 3"/>
          <p:cNvSpPr>
            <a:spLocks noGrp="1"/>
          </p:cNvSpPr>
          <p:nvPr>
            <p:ph type="sldNum" sz="quarter" idx="5"/>
          </p:nvPr>
        </p:nvSpPr>
        <p:spPr/>
        <p:txBody>
          <a:bodyPr/>
          <a:lstStyle/>
          <a:p>
            <a:fld id="{05999393-3CA1-4D5E-BCF2-9FC539CFEAC8}" type="slidenum">
              <a:rPr lang="en-US" smtClean="0"/>
              <a:t>10</a:t>
            </a:fld>
            <a:endParaRPr lang="en-US"/>
          </a:p>
        </p:txBody>
      </p:sp>
    </p:spTree>
    <p:extLst>
      <p:ext uri="{BB962C8B-B14F-4D97-AF65-F5344CB8AC3E}">
        <p14:creationId xmlns:p14="http://schemas.microsoft.com/office/powerpoint/2010/main" val="17461204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Nick</a:t>
            </a:r>
          </a:p>
        </p:txBody>
      </p:sp>
      <p:sp>
        <p:nvSpPr>
          <p:cNvPr id="4" name="Slide Number Placeholder 3"/>
          <p:cNvSpPr>
            <a:spLocks noGrp="1"/>
          </p:cNvSpPr>
          <p:nvPr>
            <p:ph type="sldNum" sz="quarter" idx="5"/>
          </p:nvPr>
        </p:nvSpPr>
        <p:spPr/>
        <p:txBody>
          <a:bodyPr/>
          <a:lstStyle/>
          <a:p>
            <a:fld id="{05999393-3CA1-4D5E-BCF2-9FC539CFEAC8}" type="slidenum">
              <a:rPr lang="en-US" smtClean="0"/>
              <a:t>11</a:t>
            </a:fld>
            <a:endParaRPr lang="en-US"/>
          </a:p>
        </p:txBody>
      </p:sp>
    </p:spTree>
    <p:extLst>
      <p:ext uri="{BB962C8B-B14F-4D97-AF65-F5344CB8AC3E}">
        <p14:creationId xmlns:p14="http://schemas.microsoft.com/office/powerpoint/2010/main" val="36417944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Nick</a:t>
            </a:r>
          </a:p>
        </p:txBody>
      </p:sp>
      <p:sp>
        <p:nvSpPr>
          <p:cNvPr id="4" name="Slide Number Placeholder 3"/>
          <p:cNvSpPr>
            <a:spLocks noGrp="1"/>
          </p:cNvSpPr>
          <p:nvPr>
            <p:ph type="sldNum" sz="quarter" idx="5"/>
          </p:nvPr>
        </p:nvSpPr>
        <p:spPr/>
        <p:txBody>
          <a:bodyPr/>
          <a:lstStyle/>
          <a:p>
            <a:fld id="{05999393-3CA1-4D5E-BCF2-9FC539CFEAC8}" type="slidenum">
              <a:rPr lang="en-US" smtClean="0"/>
              <a:t>12</a:t>
            </a:fld>
            <a:endParaRPr lang="en-US"/>
          </a:p>
        </p:txBody>
      </p:sp>
    </p:spTree>
    <p:extLst>
      <p:ext uri="{BB962C8B-B14F-4D97-AF65-F5344CB8AC3E}">
        <p14:creationId xmlns:p14="http://schemas.microsoft.com/office/powerpoint/2010/main" val="19169588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Nick</a:t>
            </a:r>
          </a:p>
        </p:txBody>
      </p:sp>
      <p:sp>
        <p:nvSpPr>
          <p:cNvPr id="4" name="Slide Number Placeholder 3"/>
          <p:cNvSpPr>
            <a:spLocks noGrp="1"/>
          </p:cNvSpPr>
          <p:nvPr>
            <p:ph type="sldNum" sz="quarter" idx="5"/>
          </p:nvPr>
        </p:nvSpPr>
        <p:spPr/>
        <p:txBody>
          <a:bodyPr/>
          <a:lstStyle/>
          <a:p>
            <a:fld id="{05999393-3CA1-4D5E-BCF2-9FC539CFEAC8}" type="slidenum">
              <a:rPr lang="en-US" smtClean="0"/>
              <a:t>13</a:t>
            </a:fld>
            <a:endParaRPr lang="en-US"/>
          </a:p>
        </p:txBody>
      </p:sp>
    </p:spTree>
    <p:extLst>
      <p:ext uri="{BB962C8B-B14F-4D97-AF65-F5344CB8AC3E}">
        <p14:creationId xmlns:p14="http://schemas.microsoft.com/office/powerpoint/2010/main" val="16464280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Andy</a:t>
            </a:r>
          </a:p>
        </p:txBody>
      </p:sp>
      <p:sp>
        <p:nvSpPr>
          <p:cNvPr id="4" name="Slide Number Placeholder 3"/>
          <p:cNvSpPr>
            <a:spLocks noGrp="1"/>
          </p:cNvSpPr>
          <p:nvPr>
            <p:ph type="sldNum" sz="quarter" idx="5"/>
          </p:nvPr>
        </p:nvSpPr>
        <p:spPr/>
        <p:txBody>
          <a:bodyPr/>
          <a:lstStyle/>
          <a:p>
            <a:fld id="{05999393-3CA1-4D5E-BCF2-9FC539CFEAC8}" type="slidenum">
              <a:rPr lang="en-US" smtClean="0"/>
              <a:t>14</a:t>
            </a:fld>
            <a:endParaRPr lang="en-US"/>
          </a:p>
        </p:txBody>
      </p:sp>
    </p:spTree>
    <p:extLst>
      <p:ext uri="{BB962C8B-B14F-4D97-AF65-F5344CB8AC3E}">
        <p14:creationId xmlns:p14="http://schemas.microsoft.com/office/powerpoint/2010/main" val="29579069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Tony</a:t>
            </a:r>
          </a:p>
        </p:txBody>
      </p:sp>
      <p:sp>
        <p:nvSpPr>
          <p:cNvPr id="4" name="Slide Number Placeholder 3"/>
          <p:cNvSpPr>
            <a:spLocks noGrp="1"/>
          </p:cNvSpPr>
          <p:nvPr>
            <p:ph type="sldNum" sz="quarter" idx="5"/>
          </p:nvPr>
        </p:nvSpPr>
        <p:spPr/>
        <p:txBody>
          <a:bodyPr/>
          <a:lstStyle/>
          <a:p>
            <a:fld id="{05999393-3CA1-4D5E-BCF2-9FC539CFEAC8}" type="slidenum">
              <a:rPr lang="en-US" smtClean="0"/>
              <a:t>15</a:t>
            </a:fld>
            <a:endParaRPr lang="en-US"/>
          </a:p>
        </p:txBody>
      </p:sp>
    </p:spTree>
    <p:extLst>
      <p:ext uri="{BB962C8B-B14F-4D97-AF65-F5344CB8AC3E}">
        <p14:creationId xmlns:p14="http://schemas.microsoft.com/office/powerpoint/2010/main" val="2033893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Tony</a:t>
            </a:r>
          </a:p>
        </p:txBody>
      </p:sp>
      <p:sp>
        <p:nvSpPr>
          <p:cNvPr id="4" name="Slide Number Placeholder 3"/>
          <p:cNvSpPr>
            <a:spLocks noGrp="1"/>
          </p:cNvSpPr>
          <p:nvPr>
            <p:ph type="sldNum" sz="quarter" idx="5"/>
          </p:nvPr>
        </p:nvSpPr>
        <p:spPr/>
        <p:txBody>
          <a:bodyPr/>
          <a:lstStyle/>
          <a:p>
            <a:fld id="{05999393-3CA1-4D5E-BCF2-9FC539CFEAC8}" type="slidenum">
              <a:rPr lang="en-US" smtClean="0"/>
              <a:t>16</a:t>
            </a:fld>
            <a:endParaRPr lang="en-US"/>
          </a:p>
        </p:txBody>
      </p:sp>
    </p:spTree>
    <p:extLst>
      <p:ext uri="{BB962C8B-B14F-4D97-AF65-F5344CB8AC3E}">
        <p14:creationId xmlns:p14="http://schemas.microsoft.com/office/powerpoint/2010/main" val="26455191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Andy</a:t>
            </a:r>
          </a:p>
        </p:txBody>
      </p:sp>
      <p:sp>
        <p:nvSpPr>
          <p:cNvPr id="4" name="Slide Number Placeholder 3"/>
          <p:cNvSpPr>
            <a:spLocks noGrp="1"/>
          </p:cNvSpPr>
          <p:nvPr>
            <p:ph type="sldNum" sz="quarter" idx="5"/>
          </p:nvPr>
        </p:nvSpPr>
        <p:spPr/>
        <p:txBody>
          <a:bodyPr/>
          <a:lstStyle/>
          <a:p>
            <a:fld id="{05999393-3CA1-4D5E-BCF2-9FC539CFEAC8}" type="slidenum">
              <a:rPr lang="en-US" smtClean="0"/>
              <a:t>17</a:t>
            </a:fld>
            <a:endParaRPr lang="en-US"/>
          </a:p>
        </p:txBody>
      </p:sp>
    </p:spTree>
    <p:extLst>
      <p:ext uri="{BB962C8B-B14F-4D97-AF65-F5344CB8AC3E}">
        <p14:creationId xmlns:p14="http://schemas.microsoft.com/office/powerpoint/2010/main" val="7569851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Andy</a:t>
            </a:r>
          </a:p>
        </p:txBody>
      </p:sp>
      <p:sp>
        <p:nvSpPr>
          <p:cNvPr id="4" name="Slide Number Placeholder 3"/>
          <p:cNvSpPr>
            <a:spLocks noGrp="1"/>
          </p:cNvSpPr>
          <p:nvPr>
            <p:ph type="sldNum" sz="quarter" idx="5"/>
          </p:nvPr>
        </p:nvSpPr>
        <p:spPr/>
        <p:txBody>
          <a:bodyPr/>
          <a:lstStyle/>
          <a:p>
            <a:fld id="{05999393-3CA1-4D5E-BCF2-9FC539CFEAC8}" type="slidenum">
              <a:rPr lang="en-US" smtClean="0"/>
              <a:t>18</a:t>
            </a:fld>
            <a:endParaRPr lang="en-US"/>
          </a:p>
        </p:txBody>
      </p:sp>
    </p:spTree>
    <p:extLst>
      <p:ext uri="{BB962C8B-B14F-4D97-AF65-F5344CB8AC3E}">
        <p14:creationId xmlns:p14="http://schemas.microsoft.com/office/powerpoint/2010/main" val="38502919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Kevin</a:t>
            </a:r>
          </a:p>
        </p:txBody>
      </p:sp>
      <p:sp>
        <p:nvSpPr>
          <p:cNvPr id="4" name="Slide Number Placeholder 3"/>
          <p:cNvSpPr>
            <a:spLocks noGrp="1"/>
          </p:cNvSpPr>
          <p:nvPr>
            <p:ph type="sldNum" sz="quarter" idx="5"/>
          </p:nvPr>
        </p:nvSpPr>
        <p:spPr/>
        <p:txBody>
          <a:bodyPr/>
          <a:lstStyle/>
          <a:p>
            <a:fld id="{05999393-3CA1-4D5E-BCF2-9FC539CFEAC8}" type="slidenum">
              <a:rPr lang="en-US" smtClean="0"/>
              <a:t>19</a:t>
            </a:fld>
            <a:endParaRPr lang="en-US"/>
          </a:p>
        </p:txBody>
      </p:sp>
    </p:spTree>
    <p:extLst>
      <p:ext uri="{BB962C8B-B14F-4D97-AF65-F5344CB8AC3E}">
        <p14:creationId xmlns:p14="http://schemas.microsoft.com/office/powerpoint/2010/main" val="24387811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Nick</a:t>
            </a:r>
          </a:p>
        </p:txBody>
      </p:sp>
      <p:sp>
        <p:nvSpPr>
          <p:cNvPr id="4" name="Slide Number Placeholder 3"/>
          <p:cNvSpPr>
            <a:spLocks noGrp="1"/>
          </p:cNvSpPr>
          <p:nvPr>
            <p:ph type="sldNum" sz="quarter" idx="5"/>
          </p:nvPr>
        </p:nvSpPr>
        <p:spPr/>
        <p:txBody>
          <a:bodyPr/>
          <a:lstStyle/>
          <a:p>
            <a:fld id="{05999393-3CA1-4D5E-BCF2-9FC539CFEAC8}" type="slidenum">
              <a:rPr lang="en-US" smtClean="0"/>
              <a:t>2</a:t>
            </a:fld>
            <a:endParaRPr lang="en-US"/>
          </a:p>
        </p:txBody>
      </p:sp>
    </p:spTree>
    <p:extLst>
      <p:ext uri="{BB962C8B-B14F-4D97-AF65-F5344CB8AC3E}">
        <p14:creationId xmlns:p14="http://schemas.microsoft.com/office/powerpoint/2010/main" val="18769825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Andy</a:t>
            </a:r>
          </a:p>
        </p:txBody>
      </p:sp>
      <p:sp>
        <p:nvSpPr>
          <p:cNvPr id="4" name="Slide Number Placeholder 3"/>
          <p:cNvSpPr>
            <a:spLocks noGrp="1"/>
          </p:cNvSpPr>
          <p:nvPr>
            <p:ph type="sldNum" sz="quarter" idx="5"/>
          </p:nvPr>
        </p:nvSpPr>
        <p:spPr/>
        <p:txBody>
          <a:bodyPr/>
          <a:lstStyle/>
          <a:p>
            <a:fld id="{05999393-3CA1-4D5E-BCF2-9FC539CFEAC8}" type="slidenum">
              <a:rPr lang="en-US" smtClean="0"/>
              <a:t>20</a:t>
            </a:fld>
            <a:endParaRPr lang="en-US"/>
          </a:p>
        </p:txBody>
      </p:sp>
    </p:spTree>
    <p:extLst>
      <p:ext uri="{BB962C8B-B14F-4D97-AF65-F5344CB8AC3E}">
        <p14:creationId xmlns:p14="http://schemas.microsoft.com/office/powerpoint/2010/main" val="4163807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Nick</a:t>
            </a:r>
          </a:p>
        </p:txBody>
      </p:sp>
      <p:sp>
        <p:nvSpPr>
          <p:cNvPr id="4" name="Slide Number Placeholder 3"/>
          <p:cNvSpPr>
            <a:spLocks noGrp="1"/>
          </p:cNvSpPr>
          <p:nvPr>
            <p:ph type="sldNum" sz="quarter" idx="5"/>
          </p:nvPr>
        </p:nvSpPr>
        <p:spPr/>
        <p:txBody>
          <a:bodyPr/>
          <a:lstStyle/>
          <a:p>
            <a:fld id="{05999393-3CA1-4D5E-BCF2-9FC539CFEAC8}" type="slidenum">
              <a:rPr lang="en-US" smtClean="0"/>
              <a:t>21</a:t>
            </a:fld>
            <a:endParaRPr lang="en-US"/>
          </a:p>
        </p:txBody>
      </p:sp>
    </p:spTree>
    <p:extLst>
      <p:ext uri="{BB962C8B-B14F-4D97-AF65-F5344CB8AC3E}">
        <p14:creationId xmlns:p14="http://schemas.microsoft.com/office/powerpoint/2010/main" val="142651578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Tony</a:t>
            </a:r>
          </a:p>
        </p:txBody>
      </p:sp>
      <p:sp>
        <p:nvSpPr>
          <p:cNvPr id="4" name="Slide Number Placeholder 3"/>
          <p:cNvSpPr>
            <a:spLocks noGrp="1"/>
          </p:cNvSpPr>
          <p:nvPr>
            <p:ph type="sldNum" sz="quarter" idx="5"/>
          </p:nvPr>
        </p:nvSpPr>
        <p:spPr/>
        <p:txBody>
          <a:bodyPr/>
          <a:lstStyle/>
          <a:p>
            <a:fld id="{05999393-3CA1-4D5E-BCF2-9FC539CFEAC8}" type="slidenum">
              <a:rPr lang="en-US" smtClean="0"/>
              <a:t>22</a:t>
            </a:fld>
            <a:endParaRPr lang="en-US"/>
          </a:p>
        </p:txBody>
      </p:sp>
    </p:spTree>
    <p:extLst>
      <p:ext uri="{BB962C8B-B14F-4D97-AF65-F5344CB8AC3E}">
        <p14:creationId xmlns:p14="http://schemas.microsoft.com/office/powerpoint/2010/main" val="27245109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Andy</a:t>
            </a:r>
          </a:p>
        </p:txBody>
      </p:sp>
      <p:sp>
        <p:nvSpPr>
          <p:cNvPr id="4" name="Slide Number Placeholder 3"/>
          <p:cNvSpPr>
            <a:spLocks noGrp="1"/>
          </p:cNvSpPr>
          <p:nvPr>
            <p:ph type="sldNum" sz="quarter" idx="5"/>
          </p:nvPr>
        </p:nvSpPr>
        <p:spPr/>
        <p:txBody>
          <a:bodyPr/>
          <a:lstStyle/>
          <a:p>
            <a:fld id="{05999393-3CA1-4D5E-BCF2-9FC539CFEAC8}" type="slidenum">
              <a:rPr lang="en-US" smtClean="0"/>
              <a:t>23</a:t>
            </a:fld>
            <a:endParaRPr lang="en-US"/>
          </a:p>
        </p:txBody>
      </p:sp>
    </p:spTree>
    <p:extLst>
      <p:ext uri="{BB962C8B-B14F-4D97-AF65-F5344CB8AC3E}">
        <p14:creationId xmlns:p14="http://schemas.microsoft.com/office/powerpoint/2010/main" val="159971718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a:t>
            </a:r>
          </a:p>
        </p:txBody>
      </p:sp>
      <p:sp>
        <p:nvSpPr>
          <p:cNvPr id="4" name="Slide Number Placeholder 3"/>
          <p:cNvSpPr>
            <a:spLocks noGrp="1"/>
          </p:cNvSpPr>
          <p:nvPr>
            <p:ph type="sldNum" sz="quarter" idx="5"/>
          </p:nvPr>
        </p:nvSpPr>
        <p:spPr/>
        <p:txBody>
          <a:bodyPr/>
          <a:lstStyle/>
          <a:p>
            <a:fld id="{05999393-3CA1-4D5E-BCF2-9FC539CFEAC8}" type="slidenum">
              <a:rPr lang="en-US" smtClean="0"/>
              <a:t>24</a:t>
            </a:fld>
            <a:endParaRPr lang="en-US"/>
          </a:p>
        </p:txBody>
      </p:sp>
    </p:spTree>
    <p:extLst>
      <p:ext uri="{BB962C8B-B14F-4D97-AF65-F5344CB8AC3E}">
        <p14:creationId xmlns:p14="http://schemas.microsoft.com/office/powerpoint/2010/main" val="38998540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Tony</a:t>
            </a:r>
          </a:p>
        </p:txBody>
      </p:sp>
      <p:sp>
        <p:nvSpPr>
          <p:cNvPr id="4" name="Slide Number Placeholder 3"/>
          <p:cNvSpPr>
            <a:spLocks noGrp="1"/>
          </p:cNvSpPr>
          <p:nvPr>
            <p:ph type="sldNum" sz="quarter" idx="5"/>
          </p:nvPr>
        </p:nvSpPr>
        <p:spPr/>
        <p:txBody>
          <a:bodyPr/>
          <a:lstStyle/>
          <a:p>
            <a:fld id="{05999393-3CA1-4D5E-BCF2-9FC539CFEAC8}" type="slidenum">
              <a:rPr lang="en-US" smtClean="0"/>
              <a:t>3</a:t>
            </a:fld>
            <a:endParaRPr lang="en-US"/>
          </a:p>
        </p:txBody>
      </p:sp>
    </p:spTree>
    <p:extLst>
      <p:ext uri="{BB962C8B-B14F-4D97-AF65-F5344CB8AC3E}">
        <p14:creationId xmlns:p14="http://schemas.microsoft.com/office/powerpoint/2010/main" val="4723054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Kevin</a:t>
            </a:r>
          </a:p>
        </p:txBody>
      </p:sp>
      <p:sp>
        <p:nvSpPr>
          <p:cNvPr id="4" name="Slide Number Placeholder 3"/>
          <p:cNvSpPr>
            <a:spLocks noGrp="1"/>
          </p:cNvSpPr>
          <p:nvPr>
            <p:ph type="sldNum" sz="quarter" idx="5"/>
          </p:nvPr>
        </p:nvSpPr>
        <p:spPr/>
        <p:txBody>
          <a:bodyPr/>
          <a:lstStyle/>
          <a:p>
            <a:fld id="{05999393-3CA1-4D5E-BCF2-9FC539CFEAC8}" type="slidenum">
              <a:rPr lang="en-US" smtClean="0"/>
              <a:t>4</a:t>
            </a:fld>
            <a:endParaRPr lang="en-US"/>
          </a:p>
        </p:txBody>
      </p:sp>
    </p:spTree>
    <p:extLst>
      <p:ext uri="{BB962C8B-B14F-4D97-AF65-F5344CB8AC3E}">
        <p14:creationId xmlns:p14="http://schemas.microsoft.com/office/powerpoint/2010/main" val="21523245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Andy</a:t>
            </a:r>
          </a:p>
        </p:txBody>
      </p:sp>
      <p:sp>
        <p:nvSpPr>
          <p:cNvPr id="4" name="Slide Number Placeholder 3"/>
          <p:cNvSpPr>
            <a:spLocks noGrp="1"/>
          </p:cNvSpPr>
          <p:nvPr>
            <p:ph type="sldNum" sz="quarter" idx="5"/>
          </p:nvPr>
        </p:nvSpPr>
        <p:spPr/>
        <p:txBody>
          <a:bodyPr/>
          <a:lstStyle/>
          <a:p>
            <a:fld id="{05999393-3CA1-4D5E-BCF2-9FC539CFEAC8}" type="slidenum">
              <a:rPr lang="en-US" smtClean="0"/>
              <a:t>5</a:t>
            </a:fld>
            <a:endParaRPr lang="en-US"/>
          </a:p>
        </p:txBody>
      </p:sp>
    </p:spTree>
    <p:extLst>
      <p:ext uri="{BB962C8B-B14F-4D97-AF65-F5344CB8AC3E}">
        <p14:creationId xmlns:p14="http://schemas.microsoft.com/office/powerpoint/2010/main" val="37044972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Tony</a:t>
            </a:r>
          </a:p>
        </p:txBody>
      </p:sp>
      <p:sp>
        <p:nvSpPr>
          <p:cNvPr id="4" name="Slide Number Placeholder 3"/>
          <p:cNvSpPr>
            <a:spLocks noGrp="1"/>
          </p:cNvSpPr>
          <p:nvPr>
            <p:ph type="sldNum" sz="quarter" idx="5"/>
          </p:nvPr>
        </p:nvSpPr>
        <p:spPr/>
        <p:txBody>
          <a:bodyPr/>
          <a:lstStyle/>
          <a:p>
            <a:fld id="{05999393-3CA1-4D5E-BCF2-9FC539CFEAC8}" type="slidenum">
              <a:rPr lang="en-US" smtClean="0"/>
              <a:t>6</a:t>
            </a:fld>
            <a:endParaRPr lang="en-US"/>
          </a:p>
        </p:txBody>
      </p:sp>
    </p:spTree>
    <p:extLst>
      <p:ext uri="{BB962C8B-B14F-4D97-AF65-F5344CB8AC3E}">
        <p14:creationId xmlns:p14="http://schemas.microsoft.com/office/powerpoint/2010/main" val="13279721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Andy</a:t>
            </a:r>
          </a:p>
        </p:txBody>
      </p:sp>
      <p:sp>
        <p:nvSpPr>
          <p:cNvPr id="4" name="Slide Number Placeholder 3"/>
          <p:cNvSpPr>
            <a:spLocks noGrp="1"/>
          </p:cNvSpPr>
          <p:nvPr>
            <p:ph type="sldNum" sz="quarter" idx="5"/>
          </p:nvPr>
        </p:nvSpPr>
        <p:spPr/>
        <p:txBody>
          <a:bodyPr/>
          <a:lstStyle/>
          <a:p>
            <a:fld id="{05999393-3CA1-4D5E-BCF2-9FC539CFEAC8}" type="slidenum">
              <a:rPr lang="en-US" smtClean="0"/>
              <a:t>7</a:t>
            </a:fld>
            <a:endParaRPr lang="en-US"/>
          </a:p>
        </p:txBody>
      </p:sp>
    </p:spTree>
    <p:extLst>
      <p:ext uri="{BB962C8B-B14F-4D97-AF65-F5344CB8AC3E}">
        <p14:creationId xmlns:p14="http://schemas.microsoft.com/office/powerpoint/2010/main" val="29912713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Kevin</a:t>
            </a:r>
          </a:p>
        </p:txBody>
      </p:sp>
      <p:sp>
        <p:nvSpPr>
          <p:cNvPr id="4" name="Slide Number Placeholder 3"/>
          <p:cNvSpPr>
            <a:spLocks noGrp="1"/>
          </p:cNvSpPr>
          <p:nvPr>
            <p:ph type="sldNum" sz="quarter" idx="5"/>
          </p:nvPr>
        </p:nvSpPr>
        <p:spPr/>
        <p:txBody>
          <a:bodyPr/>
          <a:lstStyle/>
          <a:p>
            <a:fld id="{05999393-3CA1-4D5E-BCF2-9FC539CFEAC8}" type="slidenum">
              <a:rPr lang="en-US" smtClean="0"/>
              <a:t>8</a:t>
            </a:fld>
            <a:endParaRPr lang="en-US"/>
          </a:p>
        </p:txBody>
      </p:sp>
    </p:spTree>
    <p:extLst>
      <p:ext uri="{BB962C8B-B14F-4D97-AF65-F5344CB8AC3E}">
        <p14:creationId xmlns:p14="http://schemas.microsoft.com/office/powerpoint/2010/main" val="31924429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Kevin</a:t>
            </a:r>
          </a:p>
        </p:txBody>
      </p:sp>
      <p:sp>
        <p:nvSpPr>
          <p:cNvPr id="4" name="Slide Number Placeholder 3"/>
          <p:cNvSpPr>
            <a:spLocks noGrp="1"/>
          </p:cNvSpPr>
          <p:nvPr>
            <p:ph type="sldNum" sz="quarter" idx="5"/>
          </p:nvPr>
        </p:nvSpPr>
        <p:spPr/>
        <p:txBody>
          <a:bodyPr/>
          <a:lstStyle/>
          <a:p>
            <a:fld id="{05999393-3CA1-4D5E-BCF2-9FC539CFEAC8}" type="slidenum">
              <a:rPr lang="en-US" smtClean="0"/>
              <a:t>9</a:t>
            </a:fld>
            <a:endParaRPr lang="en-US"/>
          </a:p>
        </p:txBody>
      </p:sp>
    </p:spTree>
    <p:extLst>
      <p:ext uri="{BB962C8B-B14F-4D97-AF65-F5344CB8AC3E}">
        <p14:creationId xmlns:p14="http://schemas.microsoft.com/office/powerpoint/2010/main" val="41375154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5B3CD9-DCF5-4D90-98B0-CB722D218D5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D5F8EBC-62C1-4D40-B4F4-DC6E1B4C375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9338894-402A-434A-9EF6-D5C25288963D}"/>
              </a:ext>
            </a:extLst>
          </p:cNvPr>
          <p:cNvSpPr>
            <a:spLocks noGrp="1"/>
          </p:cNvSpPr>
          <p:nvPr>
            <p:ph type="dt" sz="half" idx="10"/>
          </p:nvPr>
        </p:nvSpPr>
        <p:spPr/>
        <p:txBody>
          <a:bodyPr/>
          <a:lstStyle/>
          <a:p>
            <a:fld id="{3268AEC4-3A5C-41ED-B632-FB3F69D9C8CA}" type="datetimeFigureOut">
              <a:rPr lang="en-US" smtClean="0"/>
              <a:t>3/19/2019</a:t>
            </a:fld>
            <a:endParaRPr lang="en-US"/>
          </a:p>
        </p:txBody>
      </p:sp>
      <p:sp>
        <p:nvSpPr>
          <p:cNvPr id="5" name="Footer Placeholder 4">
            <a:extLst>
              <a:ext uri="{FF2B5EF4-FFF2-40B4-BE49-F238E27FC236}">
                <a16:creationId xmlns:a16="http://schemas.microsoft.com/office/drawing/2014/main" id="{632CB362-3724-4612-BE27-54B6C3A6B9E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C51A3CD-BFA7-465F-80A9-0B0A34AB6284}"/>
              </a:ext>
            </a:extLst>
          </p:cNvPr>
          <p:cNvSpPr>
            <a:spLocks noGrp="1"/>
          </p:cNvSpPr>
          <p:nvPr>
            <p:ph type="sldNum" sz="quarter" idx="12"/>
          </p:nvPr>
        </p:nvSpPr>
        <p:spPr/>
        <p:txBody>
          <a:bodyPr/>
          <a:lstStyle/>
          <a:p>
            <a:fld id="{52832F32-8986-42CA-AD0B-910EED1D8214}" type="slidenum">
              <a:rPr lang="en-US" smtClean="0"/>
              <a:t>‹#›</a:t>
            </a:fld>
            <a:endParaRPr lang="en-US"/>
          </a:p>
        </p:txBody>
      </p:sp>
    </p:spTree>
    <p:extLst>
      <p:ext uri="{BB962C8B-B14F-4D97-AF65-F5344CB8AC3E}">
        <p14:creationId xmlns:p14="http://schemas.microsoft.com/office/powerpoint/2010/main" val="13836756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7C9A14-A7DA-4BCF-82A1-932C4864EA6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A682782-E2CB-4991-A099-792F6AB530C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D0A96E4-9387-4A10-BF1E-41B7A17AAB3A}"/>
              </a:ext>
            </a:extLst>
          </p:cNvPr>
          <p:cNvSpPr>
            <a:spLocks noGrp="1"/>
          </p:cNvSpPr>
          <p:nvPr>
            <p:ph type="dt" sz="half" idx="10"/>
          </p:nvPr>
        </p:nvSpPr>
        <p:spPr/>
        <p:txBody>
          <a:bodyPr/>
          <a:lstStyle/>
          <a:p>
            <a:fld id="{3268AEC4-3A5C-41ED-B632-FB3F69D9C8CA}" type="datetimeFigureOut">
              <a:rPr lang="en-US" smtClean="0"/>
              <a:t>3/19/2019</a:t>
            </a:fld>
            <a:endParaRPr lang="en-US"/>
          </a:p>
        </p:txBody>
      </p:sp>
      <p:sp>
        <p:nvSpPr>
          <p:cNvPr id="5" name="Footer Placeholder 4">
            <a:extLst>
              <a:ext uri="{FF2B5EF4-FFF2-40B4-BE49-F238E27FC236}">
                <a16:creationId xmlns:a16="http://schemas.microsoft.com/office/drawing/2014/main" id="{F830A5A0-DC3F-40E6-BDFF-7A176307016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DD978C5-EE65-4E59-9EC3-3514D52DA00D}"/>
              </a:ext>
            </a:extLst>
          </p:cNvPr>
          <p:cNvSpPr>
            <a:spLocks noGrp="1"/>
          </p:cNvSpPr>
          <p:nvPr>
            <p:ph type="sldNum" sz="quarter" idx="12"/>
          </p:nvPr>
        </p:nvSpPr>
        <p:spPr/>
        <p:txBody>
          <a:bodyPr/>
          <a:lstStyle/>
          <a:p>
            <a:fld id="{52832F32-8986-42CA-AD0B-910EED1D8214}" type="slidenum">
              <a:rPr lang="en-US" smtClean="0"/>
              <a:t>‹#›</a:t>
            </a:fld>
            <a:endParaRPr lang="en-US"/>
          </a:p>
        </p:txBody>
      </p:sp>
    </p:spTree>
    <p:extLst>
      <p:ext uri="{BB962C8B-B14F-4D97-AF65-F5344CB8AC3E}">
        <p14:creationId xmlns:p14="http://schemas.microsoft.com/office/powerpoint/2010/main" val="38295516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7F9C037-C339-41B4-A7E5-B752956975A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CB73F53-4016-433A-8366-D53D146880C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705A405-496B-443B-83CF-EA08D480FF73}"/>
              </a:ext>
            </a:extLst>
          </p:cNvPr>
          <p:cNvSpPr>
            <a:spLocks noGrp="1"/>
          </p:cNvSpPr>
          <p:nvPr>
            <p:ph type="dt" sz="half" idx="10"/>
          </p:nvPr>
        </p:nvSpPr>
        <p:spPr/>
        <p:txBody>
          <a:bodyPr/>
          <a:lstStyle/>
          <a:p>
            <a:fld id="{3268AEC4-3A5C-41ED-B632-FB3F69D9C8CA}" type="datetimeFigureOut">
              <a:rPr lang="en-US" smtClean="0"/>
              <a:t>3/19/2019</a:t>
            </a:fld>
            <a:endParaRPr lang="en-US"/>
          </a:p>
        </p:txBody>
      </p:sp>
      <p:sp>
        <p:nvSpPr>
          <p:cNvPr id="5" name="Footer Placeholder 4">
            <a:extLst>
              <a:ext uri="{FF2B5EF4-FFF2-40B4-BE49-F238E27FC236}">
                <a16:creationId xmlns:a16="http://schemas.microsoft.com/office/drawing/2014/main" id="{37797000-9AA4-4355-B04E-398D6BC5376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85875A8-1DB4-4469-9A88-F1AE6030565B}"/>
              </a:ext>
            </a:extLst>
          </p:cNvPr>
          <p:cNvSpPr>
            <a:spLocks noGrp="1"/>
          </p:cNvSpPr>
          <p:nvPr>
            <p:ph type="sldNum" sz="quarter" idx="12"/>
          </p:nvPr>
        </p:nvSpPr>
        <p:spPr/>
        <p:txBody>
          <a:bodyPr/>
          <a:lstStyle/>
          <a:p>
            <a:fld id="{52832F32-8986-42CA-AD0B-910EED1D8214}" type="slidenum">
              <a:rPr lang="en-US" smtClean="0"/>
              <a:t>‹#›</a:t>
            </a:fld>
            <a:endParaRPr lang="en-US"/>
          </a:p>
        </p:txBody>
      </p:sp>
    </p:spTree>
    <p:extLst>
      <p:ext uri="{BB962C8B-B14F-4D97-AF65-F5344CB8AC3E}">
        <p14:creationId xmlns:p14="http://schemas.microsoft.com/office/powerpoint/2010/main" val="3135795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74FF29-DBA0-4266-B95D-26BFBE73BBA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C00DB7A-D6F1-475E-9F8B-2E223624263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D1AB5B4-15A8-446E-A4EF-3C26122D4CF2}"/>
              </a:ext>
            </a:extLst>
          </p:cNvPr>
          <p:cNvSpPr>
            <a:spLocks noGrp="1"/>
          </p:cNvSpPr>
          <p:nvPr>
            <p:ph type="dt" sz="half" idx="10"/>
          </p:nvPr>
        </p:nvSpPr>
        <p:spPr/>
        <p:txBody>
          <a:bodyPr/>
          <a:lstStyle/>
          <a:p>
            <a:fld id="{3268AEC4-3A5C-41ED-B632-FB3F69D9C8CA}" type="datetimeFigureOut">
              <a:rPr lang="en-US" smtClean="0"/>
              <a:t>3/19/2019</a:t>
            </a:fld>
            <a:endParaRPr lang="en-US"/>
          </a:p>
        </p:txBody>
      </p:sp>
      <p:sp>
        <p:nvSpPr>
          <p:cNvPr id="5" name="Footer Placeholder 4">
            <a:extLst>
              <a:ext uri="{FF2B5EF4-FFF2-40B4-BE49-F238E27FC236}">
                <a16:creationId xmlns:a16="http://schemas.microsoft.com/office/drawing/2014/main" id="{BAC2C85D-A150-4406-80DE-83181B2B5B9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4B2315D-B91A-478C-BE5F-31F9064F001B}"/>
              </a:ext>
            </a:extLst>
          </p:cNvPr>
          <p:cNvSpPr>
            <a:spLocks noGrp="1"/>
          </p:cNvSpPr>
          <p:nvPr>
            <p:ph type="sldNum" sz="quarter" idx="12"/>
          </p:nvPr>
        </p:nvSpPr>
        <p:spPr/>
        <p:txBody>
          <a:bodyPr/>
          <a:lstStyle/>
          <a:p>
            <a:fld id="{52832F32-8986-42CA-AD0B-910EED1D8214}" type="slidenum">
              <a:rPr lang="en-US" smtClean="0"/>
              <a:t>‹#›</a:t>
            </a:fld>
            <a:endParaRPr lang="en-US"/>
          </a:p>
        </p:txBody>
      </p:sp>
    </p:spTree>
    <p:extLst>
      <p:ext uri="{BB962C8B-B14F-4D97-AF65-F5344CB8AC3E}">
        <p14:creationId xmlns:p14="http://schemas.microsoft.com/office/powerpoint/2010/main" val="42226491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DD2316-E767-43ED-818F-185B5998300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D15D1B7-385F-47DA-A514-069ABC9E7B7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C341F05-9C1B-45FA-8FCA-DBAA4A830010}"/>
              </a:ext>
            </a:extLst>
          </p:cNvPr>
          <p:cNvSpPr>
            <a:spLocks noGrp="1"/>
          </p:cNvSpPr>
          <p:nvPr>
            <p:ph type="dt" sz="half" idx="10"/>
          </p:nvPr>
        </p:nvSpPr>
        <p:spPr/>
        <p:txBody>
          <a:bodyPr/>
          <a:lstStyle/>
          <a:p>
            <a:fld id="{3268AEC4-3A5C-41ED-B632-FB3F69D9C8CA}" type="datetimeFigureOut">
              <a:rPr lang="en-US" smtClean="0"/>
              <a:t>3/19/2019</a:t>
            </a:fld>
            <a:endParaRPr lang="en-US"/>
          </a:p>
        </p:txBody>
      </p:sp>
      <p:sp>
        <p:nvSpPr>
          <p:cNvPr id="5" name="Footer Placeholder 4">
            <a:extLst>
              <a:ext uri="{FF2B5EF4-FFF2-40B4-BE49-F238E27FC236}">
                <a16:creationId xmlns:a16="http://schemas.microsoft.com/office/drawing/2014/main" id="{CA6EBDC6-65DF-45E5-BBE0-4C306BD8DA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5D113F7-5487-4538-AFFE-4A187435B584}"/>
              </a:ext>
            </a:extLst>
          </p:cNvPr>
          <p:cNvSpPr>
            <a:spLocks noGrp="1"/>
          </p:cNvSpPr>
          <p:nvPr>
            <p:ph type="sldNum" sz="quarter" idx="12"/>
          </p:nvPr>
        </p:nvSpPr>
        <p:spPr/>
        <p:txBody>
          <a:bodyPr/>
          <a:lstStyle/>
          <a:p>
            <a:fld id="{52832F32-8986-42CA-AD0B-910EED1D8214}" type="slidenum">
              <a:rPr lang="en-US" smtClean="0"/>
              <a:t>‹#›</a:t>
            </a:fld>
            <a:endParaRPr lang="en-US"/>
          </a:p>
        </p:txBody>
      </p:sp>
    </p:spTree>
    <p:extLst>
      <p:ext uri="{BB962C8B-B14F-4D97-AF65-F5344CB8AC3E}">
        <p14:creationId xmlns:p14="http://schemas.microsoft.com/office/powerpoint/2010/main" val="20860264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573256-BB97-4CCA-9E83-9F8FC03A404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FF80304-30BB-4221-AF21-074EA248CE6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AE7EE6F-C85D-463F-B4E7-16307301DF1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678212E-FC62-4D3B-BE89-39A9E5F63DDD}"/>
              </a:ext>
            </a:extLst>
          </p:cNvPr>
          <p:cNvSpPr>
            <a:spLocks noGrp="1"/>
          </p:cNvSpPr>
          <p:nvPr>
            <p:ph type="dt" sz="half" idx="10"/>
          </p:nvPr>
        </p:nvSpPr>
        <p:spPr/>
        <p:txBody>
          <a:bodyPr/>
          <a:lstStyle/>
          <a:p>
            <a:fld id="{3268AEC4-3A5C-41ED-B632-FB3F69D9C8CA}" type="datetimeFigureOut">
              <a:rPr lang="en-US" smtClean="0"/>
              <a:t>3/19/2019</a:t>
            </a:fld>
            <a:endParaRPr lang="en-US"/>
          </a:p>
        </p:txBody>
      </p:sp>
      <p:sp>
        <p:nvSpPr>
          <p:cNvPr id="6" name="Footer Placeholder 5">
            <a:extLst>
              <a:ext uri="{FF2B5EF4-FFF2-40B4-BE49-F238E27FC236}">
                <a16:creationId xmlns:a16="http://schemas.microsoft.com/office/drawing/2014/main" id="{F96F953D-6FA8-4D55-8437-FD256C150E4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9F316B8-3DA9-48A1-953F-0C2FAF111C88}"/>
              </a:ext>
            </a:extLst>
          </p:cNvPr>
          <p:cNvSpPr>
            <a:spLocks noGrp="1"/>
          </p:cNvSpPr>
          <p:nvPr>
            <p:ph type="sldNum" sz="quarter" idx="12"/>
          </p:nvPr>
        </p:nvSpPr>
        <p:spPr/>
        <p:txBody>
          <a:bodyPr/>
          <a:lstStyle/>
          <a:p>
            <a:fld id="{52832F32-8986-42CA-AD0B-910EED1D8214}" type="slidenum">
              <a:rPr lang="en-US" smtClean="0"/>
              <a:t>‹#›</a:t>
            </a:fld>
            <a:endParaRPr lang="en-US"/>
          </a:p>
        </p:txBody>
      </p:sp>
    </p:spTree>
    <p:extLst>
      <p:ext uri="{BB962C8B-B14F-4D97-AF65-F5344CB8AC3E}">
        <p14:creationId xmlns:p14="http://schemas.microsoft.com/office/powerpoint/2010/main" val="26371861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472EE2-0820-4803-9614-1D4B821549E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AA0BBA9-D0B2-482D-8A2C-84A5B313007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9224192-D490-4127-9BC9-EA581598AF3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731601F-8532-4F17-AC98-2BD12825EC0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7C9D673-47FB-4A17-8CE8-27EF52A003B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A6EB71F-359A-4E14-AAE1-7F544F48FF92}"/>
              </a:ext>
            </a:extLst>
          </p:cNvPr>
          <p:cNvSpPr>
            <a:spLocks noGrp="1"/>
          </p:cNvSpPr>
          <p:nvPr>
            <p:ph type="dt" sz="half" idx="10"/>
          </p:nvPr>
        </p:nvSpPr>
        <p:spPr/>
        <p:txBody>
          <a:bodyPr/>
          <a:lstStyle/>
          <a:p>
            <a:fld id="{3268AEC4-3A5C-41ED-B632-FB3F69D9C8CA}" type="datetimeFigureOut">
              <a:rPr lang="en-US" smtClean="0"/>
              <a:t>3/19/2019</a:t>
            </a:fld>
            <a:endParaRPr lang="en-US"/>
          </a:p>
        </p:txBody>
      </p:sp>
      <p:sp>
        <p:nvSpPr>
          <p:cNvPr id="8" name="Footer Placeholder 7">
            <a:extLst>
              <a:ext uri="{FF2B5EF4-FFF2-40B4-BE49-F238E27FC236}">
                <a16:creationId xmlns:a16="http://schemas.microsoft.com/office/drawing/2014/main" id="{0611BBB8-EEC6-4AEA-BC8B-20864AB573C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58653F2-5817-4D13-8363-84D6AA0D3631}"/>
              </a:ext>
            </a:extLst>
          </p:cNvPr>
          <p:cNvSpPr>
            <a:spLocks noGrp="1"/>
          </p:cNvSpPr>
          <p:nvPr>
            <p:ph type="sldNum" sz="quarter" idx="12"/>
          </p:nvPr>
        </p:nvSpPr>
        <p:spPr/>
        <p:txBody>
          <a:bodyPr/>
          <a:lstStyle/>
          <a:p>
            <a:fld id="{52832F32-8986-42CA-AD0B-910EED1D8214}" type="slidenum">
              <a:rPr lang="en-US" smtClean="0"/>
              <a:t>‹#›</a:t>
            </a:fld>
            <a:endParaRPr lang="en-US"/>
          </a:p>
        </p:txBody>
      </p:sp>
    </p:spTree>
    <p:extLst>
      <p:ext uri="{BB962C8B-B14F-4D97-AF65-F5344CB8AC3E}">
        <p14:creationId xmlns:p14="http://schemas.microsoft.com/office/powerpoint/2010/main" val="731105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120BCA-4178-4945-88A1-C8C40252D58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B1211DA-7796-4F43-8C76-27917B61628A}"/>
              </a:ext>
            </a:extLst>
          </p:cNvPr>
          <p:cNvSpPr>
            <a:spLocks noGrp="1"/>
          </p:cNvSpPr>
          <p:nvPr>
            <p:ph type="dt" sz="half" idx="10"/>
          </p:nvPr>
        </p:nvSpPr>
        <p:spPr/>
        <p:txBody>
          <a:bodyPr/>
          <a:lstStyle/>
          <a:p>
            <a:fld id="{3268AEC4-3A5C-41ED-B632-FB3F69D9C8CA}" type="datetimeFigureOut">
              <a:rPr lang="en-US" smtClean="0"/>
              <a:t>3/19/2019</a:t>
            </a:fld>
            <a:endParaRPr lang="en-US"/>
          </a:p>
        </p:txBody>
      </p:sp>
      <p:sp>
        <p:nvSpPr>
          <p:cNvPr id="4" name="Footer Placeholder 3">
            <a:extLst>
              <a:ext uri="{FF2B5EF4-FFF2-40B4-BE49-F238E27FC236}">
                <a16:creationId xmlns:a16="http://schemas.microsoft.com/office/drawing/2014/main" id="{0BD2CEF1-C45B-4B15-B931-ECCFFC76974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027CC89-9018-4277-81F3-2422BBD2AC41}"/>
              </a:ext>
            </a:extLst>
          </p:cNvPr>
          <p:cNvSpPr>
            <a:spLocks noGrp="1"/>
          </p:cNvSpPr>
          <p:nvPr>
            <p:ph type="sldNum" sz="quarter" idx="12"/>
          </p:nvPr>
        </p:nvSpPr>
        <p:spPr/>
        <p:txBody>
          <a:bodyPr/>
          <a:lstStyle/>
          <a:p>
            <a:fld id="{52832F32-8986-42CA-AD0B-910EED1D8214}" type="slidenum">
              <a:rPr lang="en-US" smtClean="0"/>
              <a:t>‹#›</a:t>
            </a:fld>
            <a:endParaRPr lang="en-US"/>
          </a:p>
        </p:txBody>
      </p:sp>
    </p:spTree>
    <p:extLst>
      <p:ext uri="{BB962C8B-B14F-4D97-AF65-F5344CB8AC3E}">
        <p14:creationId xmlns:p14="http://schemas.microsoft.com/office/powerpoint/2010/main" val="27118838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D445275-2022-4200-9838-3B1450B2C625}"/>
              </a:ext>
            </a:extLst>
          </p:cNvPr>
          <p:cNvSpPr>
            <a:spLocks noGrp="1"/>
          </p:cNvSpPr>
          <p:nvPr>
            <p:ph type="dt" sz="half" idx="10"/>
          </p:nvPr>
        </p:nvSpPr>
        <p:spPr/>
        <p:txBody>
          <a:bodyPr/>
          <a:lstStyle/>
          <a:p>
            <a:fld id="{3268AEC4-3A5C-41ED-B632-FB3F69D9C8CA}" type="datetimeFigureOut">
              <a:rPr lang="en-US" smtClean="0"/>
              <a:t>3/19/2019</a:t>
            </a:fld>
            <a:endParaRPr lang="en-US"/>
          </a:p>
        </p:txBody>
      </p:sp>
      <p:sp>
        <p:nvSpPr>
          <p:cNvPr id="3" name="Footer Placeholder 2">
            <a:extLst>
              <a:ext uri="{FF2B5EF4-FFF2-40B4-BE49-F238E27FC236}">
                <a16:creationId xmlns:a16="http://schemas.microsoft.com/office/drawing/2014/main" id="{DA859EC3-D021-4A0F-9907-CA85D71947D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24AEB0B-3EE6-401D-9247-B6D83FEC4F6C}"/>
              </a:ext>
            </a:extLst>
          </p:cNvPr>
          <p:cNvSpPr>
            <a:spLocks noGrp="1"/>
          </p:cNvSpPr>
          <p:nvPr>
            <p:ph type="sldNum" sz="quarter" idx="12"/>
          </p:nvPr>
        </p:nvSpPr>
        <p:spPr/>
        <p:txBody>
          <a:bodyPr/>
          <a:lstStyle/>
          <a:p>
            <a:fld id="{52832F32-8986-42CA-AD0B-910EED1D8214}" type="slidenum">
              <a:rPr lang="en-US" smtClean="0"/>
              <a:t>‹#›</a:t>
            </a:fld>
            <a:endParaRPr lang="en-US"/>
          </a:p>
        </p:txBody>
      </p:sp>
    </p:spTree>
    <p:extLst>
      <p:ext uri="{BB962C8B-B14F-4D97-AF65-F5344CB8AC3E}">
        <p14:creationId xmlns:p14="http://schemas.microsoft.com/office/powerpoint/2010/main" val="10219784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BDEE05-FA48-4B7C-BB0D-FA4B8C0173A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43F6E61-1D08-431C-B626-AC29F96E4AC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1FD89BB-79EB-4A74-A8D1-329EE880282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C2EE38F-BDB2-4919-B898-38CE52E4B6D5}"/>
              </a:ext>
            </a:extLst>
          </p:cNvPr>
          <p:cNvSpPr>
            <a:spLocks noGrp="1"/>
          </p:cNvSpPr>
          <p:nvPr>
            <p:ph type="dt" sz="half" idx="10"/>
          </p:nvPr>
        </p:nvSpPr>
        <p:spPr/>
        <p:txBody>
          <a:bodyPr/>
          <a:lstStyle/>
          <a:p>
            <a:fld id="{3268AEC4-3A5C-41ED-B632-FB3F69D9C8CA}" type="datetimeFigureOut">
              <a:rPr lang="en-US" smtClean="0"/>
              <a:t>3/19/2019</a:t>
            </a:fld>
            <a:endParaRPr lang="en-US"/>
          </a:p>
        </p:txBody>
      </p:sp>
      <p:sp>
        <p:nvSpPr>
          <p:cNvPr id="6" name="Footer Placeholder 5">
            <a:extLst>
              <a:ext uri="{FF2B5EF4-FFF2-40B4-BE49-F238E27FC236}">
                <a16:creationId xmlns:a16="http://schemas.microsoft.com/office/drawing/2014/main" id="{F9BC7E93-9A7E-4586-88D8-EA73EB11BFA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924523D-F339-4766-B18E-7A1467F34235}"/>
              </a:ext>
            </a:extLst>
          </p:cNvPr>
          <p:cNvSpPr>
            <a:spLocks noGrp="1"/>
          </p:cNvSpPr>
          <p:nvPr>
            <p:ph type="sldNum" sz="quarter" idx="12"/>
          </p:nvPr>
        </p:nvSpPr>
        <p:spPr/>
        <p:txBody>
          <a:bodyPr/>
          <a:lstStyle/>
          <a:p>
            <a:fld id="{52832F32-8986-42CA-AD0B-910EED1D8214}" type="slidenum">
              <a:rPr lang="en-US" smtClean="0"/>
              <a:t>‹#›</a:t>
            </a:fld>
            <a:endParaRPr lang="en-US"/>
          </a:p>
        </p:txBody>
      </p:sp>
    </p:spTree>
    <p:extLst>
      <p:ext uri="{BB962C8B-B14F-4D97-AF65-F5344CB8AC3E}">
        <p14:creationId xmlns:p14="http://schemas.microsoft.com/office/powerpoint/2010/main" val="14149148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89DED-CB4A-416C-8020-BF1CC6BD2A7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8D117D0-75F6-4CF9-AE4D-22BBA27328E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1D34786-DF96-43A5-B4C6-A0EB5503352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A1E49B9-8A3A-4F57-80F3-DAE89BEAAC95}"/>
              </a:ext>
            </a:extLst>
          </p:cNvPr>
          <p:cNvSpPr>
            <a:spLocks noGrp="1"/>
          </p:cNvSpPr>
          <p:nvPr>
            <p:ph type="dt" sz="half" idx="10"/>
          </p:nvPr>
        </p:nvSpPr>
        <p:spPr/>
        <p:txBody>
          <a:bodyPr/>
          <a:lstStyle/>
          <a:p>
            <a:fld id="{3268AEC4-3A5C-41ED-B632-FB3F69D9C8CA}" type="datetimeFigureOut">
              <a:rPr lang="en-US" smtClean="0"/>
              <a:t>3/19/2019</a:t>
            </a:fld>
            <a:endParaRPr lang="en-US"/>
          </a:p>
        </p:txBody>
      </p:sp>
      <p:sp>
        <p:nvSpPr>
          <p:cNvPr id="6" name="Footer Placeholder 5">
            <a:extLst>
              <a:ext uri="{FF2B5EF4-FFF2-40B4-BE49-F238E27FC236}">
                <a16:creationId xmlns:a16="http://schemas.microsoft.com/office/drawing/2014/main" id="{8393E68C-5AF5-4729-9A19-A2AB547AF39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F003FE0-B5FD-4752-86BD-607E52B85A52}"/>
              </a:ext>
            </a:extLst>
          </p:cNvPr>
          <p:cNvSpPr>
            <a:spLocks noGrp="1"/>
          </p:cNvSpPr>
          <p:nvPr>
            <p:ph type="sldNum" sz="quarter" idx="12"/>
          </p:nvPr>
        </p:nvSpPr>
        <p:spPr/>
        <p:txBody>
          <a:bodyPr/>
          <a:lstStyle/>
          <a:p>
            <a:fld id="{52832F32-8986-42CA-AD0B-910EED1D8214}" type="slidenum">
              <a:rPr lang="en-US" smtClean="0"/>
              <a:t>‹#›</a:t>
            </a:fld>
            <a:endParaRPr lang="en-US"/>
          </a:p>
        </p:txBody>
      </p:sp>
    </p:spTree>
    <p:extLst>
      <p:ext uri="{BB962C8B-B14F-4D97-AF65-F5344CB8AC3E}">
        <p14:creationId xmlns:p14="http://schemas.microsoft.com/office/powerpoint/2010/main" val="35686974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EC9930C-EE71-43F3-A91A-7BAE0C44126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96E1892-C254-49D6-92C8-38C050B7EA5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537B48A-F1A0-4B1D-901B-53C0E3DFF4E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268AEC4-3A5C-41ED-B632-FB3F69D9C8CA}" type="datetimeFigureOut">
              <a:rPr lang="en-US" smtClean="0"/>
              <a:t>3/19/2019</a:t>
            </a:fld>
            <a:endParaRPr lang="en-US"/>
          </a:p>
        </p:txBody>
      </p:sp>
      <p:sp>
        <p:nvSpPr>
          <p:cNvPr id="5" name="Footer Placeholder 4">
            <a:extLst>
              <a:ext uri="{FF2B5EF4-FFF2-40B4-BE49-F238E27FC236}">
                <a16:creationId xmlns:a16="http://schemas.microsoft.com/office/drawing/2014/main" id="{77EF371B-E51C-41B0-BF7A-CE6630EC6B8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475AA9D-52E8-4BE2-A51B-FC7FB8A5364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2832F32-8986-42CA-AD0B-910EED1D8214}" type="slidenum">
              <a:rPr lang="en-US" smtClean="0"/>
              <a:t>‹#›</a:t>
            </a:fld>
            <a:endParaRPr lang="en-US"/>
          </a:p>
        </p:txBody>
      </p:sp>
    </p:spTree>
    <p:extLst>
      <p:ext uri="{BB962C8B-B14F-4D97-AF65-F5344CB8AC3E}">
        <p14:creationId xmlns:p14="http://schemas.microsoft.com/office/powerpoint/2010/main" val="345932479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23.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24.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42.png"/></Relationships>
</file>

<file path=ppt/slides/_rels/slide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A7415C8-757D-49D6-A716-79A13288F1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12192000" cy="6858000"/>
          </a:xfrm>
          <a:prstGeom prst="rect">
            <a:avLst/>
          </a:prstGeom>
        </p:spPr>
      </p:pic>
    </p:spTree>
    <p:extLst>
      <p:ext uri="{BB962C8B-B14F-4D97-AF65-F5344CB8AC3E}">
        <p14:creationId xmlns:p14="http://schemas.microsoft.com/office/powerpoint/2010/main" val="23645089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70362B42-1DFF-44C3-A724-4A3EABAFC4B6}"/>
              </a:ext>
            </a:extLst>
          </p:cNvPr>
          <p:cNvSpPr>
            <a:spLocks noGrp="1"/>
          </p:cNvSpPr>
          <p:nvPr>
            <p:ph type="title"/>
          </p:nvPr>
        </p:nvSpPr>
        <p:spPr>
          <a:xfrm>
            <a:off x="698499" y="-307975"/>
            <a:ext cx="11264901" cy="1325563"/>
          </a:xfrm>
        </p:spPr>
        <p:txBody>
          <a:bodyPr>
            <a:normAutofit/>
          </a:bodyPr>
          <a:lstStyle/>
          <a:p>
            <a:r>
              <a:rPr lang="en-US" sz="2400" b="1" dirty="0"/>
              <a:t>Step 5: Generate a list of dates for every other day for the last 10 years to limit our API calls</a:t>
            </a:r>
          </a:p>
        </p:txBody>
      </p:sp>
      <p:pic>
        <p:nvPicPr>
          <p:cNvPr id="4" name="Picture 3">
            <a:extLst>
              <a:ext uri="{FF2B5EF4-FFF2-40B4-BE49-F238E27FC236}">
                <a16:creationId xmlns:a16="http://schemas.microsoft.com/office/drawing/2014/main" id="{C2FA331E-92F2-4A3F-A5BF-6F8FA9C45BE2}"/>
              </a:ext>
            </a:extLst>
          </p:cNvPr>
          <p:cNvPicPr>
            <a:picLocks noChangeAspect="1"/>
          </p:cNvPicPr>
          <p:nvPr/>
        </p:nvPicPr>
        <p:blipFill rotWithShape="1">
          <a:blip r:embed="rId3"/>
          <a:srcRect r="9946"/>
          <a:stretch/>
        </p:blipFill>
        <p:spPr>
          <a:xfrm>
            <a:off x="118183" y="843860"/>
            <a:ext cx="5852160" cy="5937940"/>
          </a:xfrm>
          <a:prstGeom prst="rect">
            <a:avLst/>
          </a:prstGeom>
          <a:ln w="12700">
            <a:solidFill>
              <a:schemeClr val="tx1"/>
            </a:solidFill>
          </a:ln>
        </p:spPr>
      </p:pic>
      <p:pic>
        <p:nvPicPr>
          <p:cNvPr id="5" name="Picture 4">
            <a:extLst>
              <a:ext uri="{FF2B5EF4-FFF2-40B4-BE49-F238E27FC236}">
                <a16:creationId xmlns:a16="http://schemas.microsoft.com/office/drawing/2014/main" id="{49B18513-2918-46E0-A5BB-1484DE33DCFB}"/>
              </a:ext>
            </a:extLst>
          </p:cNvPr>
          <p:cNvPicPr>
            <a:picLocks noChangeAspect="1"/>
          </p:cNvPicPr>
          <p:nvPr/>
        </p:nvPicPr>
        <p:blipFill>
          <a:blip r:embed="rId4"/>
          <a:stretch>
            <a:fillRect/>
          </a:stretch>
        </p:blipFill>
        <p:spPr>
          <a:xfrm>
            <a:off x="6277598" y="843860"/>
            <a:ext cx="5762001" cy="5937940"/>
          </a:xfrm>
          <a:prstGeom prst="rect">
            <a:avLst/>
          </a:prstGeom>
          <a:ln w="12700">
            <a:solidFill>
              <a:schemeClr val="tx1"/>
            </a:solidFill>
          </a:ln>
        </p:spPr>
      </p:pic>
      <p:sp>
        <p:nvSpPr>
          <p:cNvPr id="9" name="Oval 8">
            <a:extLst>
              <a:ext uri="{FF2B5EF4-FFF2-40B4-BE49-F238E27FC236}">
                <a16:creationId xmlns:a16="http://schemas.microsoft.com/office/drawing/2014/main" id="{D5F993A6-9120-4D91-B6F7-587579EE4187}"/>
              </a:ext>
            </a:extLst>
          </p:cNvPr>
          <p:cNvSpPr/>
          <p:nvPr/>
        </p:nvSpPr>
        <p:spPr>
          <a:xfrm>
            <a:off x="5981700" y="5430837"/>
            <a:ext cx="3632200" cy="1325563"/>
          </a:xfrm>
          <a:prstGeom prst="ellipse">
            <a:avLst/>
          </a:prstGeom>
          <a:noFill/>
          <a:ln w="349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015394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70362B42-1DFF-44C3-A724-4A3EABAFC4B6}"/>
              </a:ext>
            </a:extLst>
          </p:cNvPr>
          <p:cNvSpPr>
            <a:spLocks noGrp="1"/>
          </p:cNvSpPr>
          <p:nvPr>
            <p:ph type="title"/>
          </p:nvPr>
        </p:nvSpPr>
        <p:spPr>
          <a:xfrm>
            <a:off x="698499" y="-41275"/>
            <a:ext cx="11264901" cy="1325563"/>
          </a:xfrm>
        </p:spPr>
        <p:txBody>
          <a:bodyPr>
            <a:normAutofit/>
          </a:bodyPr>
          <a:lstStyle/>
          <a:p>
            <a:r>
              <a:rPr lang="en-US" sz="2400" b="1" dirty="0"/>
              <a:t>Step 6: Call Dark Sky API and get date format and create that date list for the API calls</a:t>
            </a:r>
            <a:br>
              <a:rPr lang="en-US" sz="2400" b="1" dirty="0"/>
            </a:br>
            <a:endParaRPr lang="en-US" sz="2400" b="1" dirty="0"/>
          </a:p>
        </p:txBody>
      </p:sp>
      <p:pic>
        <p:nvPicPr>
          <p:cNvPr id="2" name="Picture 1">
            <a:extLst>
              <a:ext uri="{FF2B5EF4-FFF2-40B4-BE49-F238E27FC236}">
                <a16:creationId xmlns:a16="http://schemas.microsoft.com/office/drawing/2014/main" id="{8BF89B26-7CA7-4472-BB3C-0E1319853EE7}"/>
              </a:ext>
            </a:extLst>
          </p:cNvPr>
          <p:cNvPicPr>
            <a:picLocks noChangeAspect="1"/>
          </p:cNvPicPr>
          <p:nvPr/>
        </p:nvPicPr>
        <p:blipFill>
          <a:blip r:embed="rId3"/>
          <a:stretch>
            <a:fillRect/>
          </a:stretch>
        </p:blipFill>
        <p:spPr>
          <a:xfrm>
            <a:off x="101099" y="883864"/>
            <a:ext cx="5842501" cy="5885236"/>
          </a:xfrm>
          <a:prstGeom prst="rect">
            <a:avLst/>
          </a:prstGeom>
          <a:ln w="12700">
            <a:solidFill>
              <a:schemeClr val="tx1"/>
            </a:solidFill>
          </a:ln>
        </p:spPr>
      </p:pic>
      <p:pic>
        <p:nvPicPr>
          <p:cNvPr id="3" name="Picture 2">
            <a:extLst>
              <a:ext uri="{FF2B5EF4-FFF2-40B4-BE49-F238E27FC236}">
                <a16:creationId xmlns:a16="http://schemas.microsoft.com/office/drawing/2014/main" id="{04308088-D0DF-450E-8DD7-A8F03819DC15}"/>
              </a:ext>
            </a:extLst>
          </p:cNvPr>
          <p:cNvPicPr>
            <a:picLocks noChangeAspect="1"/>
          </p:cNvPicPr>
          <p:nvPr/>
        </p:nvPicPr>
        <p:blipFill>
          <a:blip r:embed="rId4"/>
          <a:stretch>
            <a:fillRect/>
          </a:stretch>
        </p:blipFill>
        <p:spPr>
          <a:xfrm>
            <a:off x="6058400" y="883864"/>
            <a:ext cx="6032501" cy="5885236"/>
          </a:xfrm>
          <a:prstGeom prst="rect">
            <a:avLst/>
          </a:prstGeom>
          <a:ln w="12700">
            <a:solidFill>
              <a:schemeClr val="tx1"/>
            </a:solidFill>
          </a:ln>
        </p:spPr>
      </p:pic>
    </p:spTree>
    <p:extLst>
      <p:ext uri="{BB962C8B-B14F-4D97-AF65-F5344CB8AC3E}">
        <p14:creationId xmlns:p14="http://schemas.microsoft.com/office/powerpoint/2010/main" val="29395503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70362B42-1DFF-44C3-A724-4A3EABAFC4B6}"/>
              </a:ext>
            </a:extLst>
          </p:cNvPr>
          <p:cNvSpPr>
            <a:spLocks noGrp="1"/>
          </p:cNvSpPr>
          <p:nvPr>
            <p:ph type="title"/>
          </p:nvPr>
        </p:nvSpPr>
        <p:spPr>
          <a:xfrm>
            <a:off x="698499" y="-142875"/>
            <a:ext cx="11264901" cy="1325563"/>
          </a:xfrm>
        </p:spPr>
        <p:txBody>
          <a:bodyPr>
            <a:normAutofit/>
          </a:bodyPr>
          <a:lstStyle/>
          <a:p>
            <a:r>
              <a:rPr lang="en-US" sz="2400" b="1" dirty="0"/>
              <a:t>Step 6: Continued – Call Dark Sky API and return all temps for last 10 years at all locations</a:t>
            </a:r>
            <a:br>
              <a:rPr lang="en-US" sz="2400" b="1" dirty="0"/>
            </a:br>
            <a:endParaRPr lang="en-US" sz="2400" b="1" dirty="0"/>
          </a:p>
        </p:txBody>
      </p:sp>
      <p:pic>
        <p:nvPicPr>
          <p:cNvPr id="4" name="Picture 3">
            <a:extLst>
              <a:ext uri="{FF2B5EF4-FFF2-40B4-BE49-F238E27FC236}">
                <a16:creationId xmlns:a16="http://schemas.microsoft.com/office/drawing/2014/main" id="{34A96940-5EE5-4BFC-9DC7-88C2424902D7}"/>
              </a:ext>
            </a:extLst>
          </p:cNvPr>
          <p:cNvPicPr>
            <a:picLocks noChangeAspect="1"/>
          </p:cNvPicPr>
          <p:nvPr/>
        </p:nvPicPr>
        <p:blipFill rotWithShape="1">
          <a:blip r:embed="rId3"/>
          <a:srcRect l="-1" r="20825"/>
          <a:stretch/>
        </p:blipFill>
        <p:spPr>
          <a:xfrm>
            <a:off x="288034" y="691344"/>
            <a:ext cx="6125466" cy="6052942"/>
          </a:xfrm>
          <a:prstGeom prst="rect">
            <a:avLst/>
          </a:prstGeom>
          <a:ln w="12700">
            <a:solidFill>
              <a:schemeClr val="tx1"/>
            </a:solidFill>
          </a:ln>
        </p:spPr>
      </p:pic>
      <p:pic>
        <p:nvPicPr>
          <p:cNvPr id="5" name="Picture 4">
            <a:extLst>
              <a:ext uri="{FF2B5EF4-FFF2-40B4-BE49-F238E27FC236}">
                <a16:creationId xmlns:a16="http://schemas.microsoft.com/office/drawing/2014/main" id="{8F0E85D5-9B9E-4357-BFE0-D0C199FF936F}"/>
              </a:ext>
            </a:extLst>
          </p:cNvPr>
          <p:cNvPicPr>
            <a:picLocks noChangeAspect="1"/>
          </p:cNvPicPr>
          <p:nvPr/>
        </p:nvPicPr>
        <p:blipFill>
          <a:blip r:embed="rId4"/>
          <a:stretch>
            <a:fillRect/>
          </a:stretch>
        </p:blipFill>
        <p:spPr>
          <a:xfrm>
            <a:off x="6604000" y="687733"/>
            <a:ext cx="5219699" cy="6056553"/>
          </a:xfrm>
          <a:prstGeom prst="rect">
            <a:avLst/>
          </a:prstGeom>
          <a:ln w="12700">
            <a:solidFill>
              <a:schemeClr val="tx1"/>
            </a:solidFill>
          </a:ln>
        </p:spPr>
      </p:pic>
    </p:spTree>
    <p:extLst>
      <p:ext uri="{BB962C8B-B14F-4D97-AF65-F5344CB8AC3E}">
        <p14:creationId xmlns:p14="http://schemas.microsoft.com/office/powerpoint/2010/main" val="42695856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70362B42-1DFF-44C3-A724-4A3EABAFC4B6}"/>
              </a:ext>
            </a:extLst>
          </p:cNvPr>
          <p:cNvSpPr>
            <a:spLocks noGrp="1"/>
          </p:cNvSpPr>
          <p:nvPr>
            <p:ph type="title"/>
          </p:nvPr>
        </p:nvSpPr>
        <p:spPr>
          <a:xfrm>
            <a:off x="698499" y="-295275"/>
            <a:ext cx="11264901" cy="1325563"/>
          </a:xfrm>
        </p:spPr>
        <p:txBody>
          <a:bodyPr>
            <a:normAutofit/>
          </a:bodyPr>
          <a:lstStyle/>
          <a:p>
            <a:r>
              <a:rPr lang="en-US" sz="2400" b="1" dirty="0"/>
              <a:t>Step 7: Create </a:t>
            </a:r>
            <a:r>
              <a:rPr lang="en-US" sz="2400" b="1" dirty="0" err="1"/>
              <a:t>GroupBy</a:t>
            </a:r>
            <a:r>
              <a:rPr lang="en-US" sz="2400" b="1" dirty="0"/>
              <a:t> objects that calculate AVG temps and output to CSV for future use</a:t>
            </a:r>
          </a:p>
        </p:txBody>
      </p:sp>
      <p:pic>
        <p:nvPicPr>
          <p:cNvPr id="3" name="Picture 2">
            <a:extLst>
              <a:ext uri="{FF2B5EF4-FFF2-40B4-BE49-F238E27FC236}">
                <a16:creationId xmlns:a16="http://schemas.microsoft.com/office/drawing/2014/main" id="{E899868F-237F-4771-823D-20274CAC8D3A}"/>
              </a:ext>
            </a:extLst>
          </p:cNvPr>
          <p:cNvPicPr>
            <a:picLocks noChangeAspect="1"/>
          </p:cNvPicPr>
          <p:nvPr/>
        </p:nvPicPr>
        <p:blipFill>
          <a:blip r:embed="rId3"/>
          <a:stretch>
            <a:fillRect/>
          </a:stretch>
        </p:blipFill>
        <p:spPr>
          <a:xfrm>
            <a:off x="558800" y="751233"/>
            <a:ext cx="5219699" cy="6056553"/>
          </a:xfrm>
          <a:prstGeom prst="rect">
            <a:avLst/>
          </a:prstGeom>
          <a:ln w="12700">
            <a:solidFill>
              <a:schemeClr val="tx1"/>
            </a:solidFill>
          </a:ln>
        </p:spPr>
      </p:pic>
      <p:pic>
        <p:nvPicPr>
          <p:cNvPr id="2" name="Picture 1">
            <a:extLst>
              <a:ext uri="{FF2B5EF4-FFF2-40B4-BE49-F238E27FC236}">
                <a16:creationId xmlns:a16="http://schemas.microsoft.com/office/drawing/2014/main" id="{0C67E346-3745-4D15-8DEB-104F8D84C3E8}"/>
              </a:ext>
            </a:extLst>
          </p:cNvPr>
          <p:cNvPicPr>
            <a:picLocks noChangeAspect="1"/>
          </p:cNvPicPr>
          <p:nvPr/>
        </p:nvPicPr>
        <p:blipFill>
          <a:blip r:embed="rId4"/>
          <a:stretch>
            <a:fillRect/>
          </a:stretch>
        </p:blipFill>
        <p:spPr>
          <a:xfrm>
            <a:off x="6007098" y="751233"/>
            <a:ext cx="5718401" cy="6056553"/>
          </a:xfrm>
          <a:prstGeom prst="rect">
            <a:avLst/>
          </a:prstGeom>
          <a:ln w="12700">
            <a:solidFill>
              <a:schemeClr val="tx1"/>
            </a:solidFill>
          </a:ln>
        </p:spPr>
      </p:pic>
    </p:spTree>
    <p:extLst>
      <p:ext uri="{BB962C8B-B14F-4D97-AF65-F5344CB8AC3E}">
        <p14:creationId xmlns:p14="http://schemas.microsoft.com/office/powerpoint/2010/main" val="10397872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70362B42-1DFF-44C3-A724-4A3EABAFC4B6}"/>
              </a:ext>
            </a:extLst>
          </p:cNvPr>
          <p:cNvSpPr>
            <a:spLocks noGrp="1"/>
          </p:cNvSpPr>
          <p:nvPr>
            <p:ph type="title"/>
          </p:nvPr>
        </p:nvSpPr>
        <p:spPr>
          <a:xfrm>
            <a:off x="393701" y="-282575"/>
            <a:ext cx="11569700" cy="1325563"/>
          </a:xfrm>
        </p:spPr>
        <p:txBody>
          <a:bodyPr>
            <a:normAutofit/>
          </a:bodyPr>
          <a:lstStyle/>
          <a:p>
            <a:r>
              <a:rPr lang="en-US" sz="2400" b="1" dirty="0"/>
              <a:t>Step 8: Combine all data for locations, historic temps, and historic visitors into one data frame</a:t>
            </a:r>
          </a:p>
        </p:txBody>
      </p:sp>
      <p:pic>
        <p:nvPicPr>
          <p:cNvPr id="3" name="Picture 2">
            <a:extLst>
              <a:ext uri="{FF2B5EF4-FFF2-40B4-BE49-F238E27FC236}">
                <a16:creationId xmlns:a16="http://schemas.microsoft.com/office/drawing/2014/main" id="{F5B97AF0-6F0B-4952-9A03-BBD30096987C}"/>
              </a:ext>
            </a:extLst>
          </p:cNvPr>
          <p:cNvPicPr>
            <a:picLocks noChangeAspect="1"/>
          </p:cNvPicPr>
          <p:nvPr/>
        </p:nvPicPr>
        <p:blipFill>
          <a:blip r:embed="rId3"/>
          <a:stretch>
            <a:fillRect/>
          </a:stretch>
        </p:blipFill>
        <p:spPr>
          <a:xfrm>
            <a:off x="619466" y="711200"/>
            <a:ext cx="5434235" cy="6032500"/>
          </a:xfrm>
          <a:prstGeom prst="rect">
            <a:avLst/>
          </a:prstGeom>
          <a:ln w="12700">
            <a:solidFill>
              <a:schemeClr val="tx1"/>
            </a:solidFill>
          </a:ln>
        </p:spPr>
      </p:pic>
      <p:pic>
        <p:nvPicPr>
          <p:cNvPr id="4" name="Picture 3">
            <a:extLst>
              <a:ext uri="{FF2B5EF4-FFF2-40B4-BE49-F238E27FC236}">
                <a16:creationId xmlns:a16="http://schemas.microsoft.com/office/drawing/2014/main" id="{B3946358-2C80-4276-B54C-3F5B6210646E}"/>
              </a:ext>
            </a:extLst>
          </p:cNvPr>
          <p:cNvPicPr>
            <a:picLocks noChangeAspect="1"/>
          </p:cNvPicPr>
          <p:nvPr/>
        </p:nvPicPr>
        <p:blipFill>
          <a:blip r:embed="rId4"/>
          <a:stretch>
            <a:fillRect/>
          </a:stretch>
        </p:blipFill>
        <p:spPr>
          <a:xfrm>
            <a:off x="6239767" y="711200"/>
            <a:ext cx="5667863" cy="6032500"/>
          </a:xfrm>
          <a:prstGeom prst="rect">
            <a:avLst/>
          </a:prstGeom>
          <a:ln w="12700">
            <a:solidFill>
              <a:schemeClr val="tx1"/>
            </a:solidFill>
          </a:ln>
        </p:spPr>
      </p:pic>
      <p:sp>
        <p:nvSpPr>
          <p:cNvPr id="6" name="Oval 5">
            <a:extLst>
              <a:ext uri="{FF2B5EF4-FFF2-40B4-BE49-F238E27FC236}">
                <a16:creationId xmlns:a16="http://schemas.microsoft.com/office/drawing/2014/main" id="{2AF7ADA1-0E68-48CC-B6B2-39157B96C51A}"/>
              </a:ext>
            </a:extLst>
          </p:cNvPr>
          <p:cNvSpPr/>
          <p:nvPr/>
        </p:nvSpPr>
        <p:spPr>
          <a:xfrm>
            <a:off x="6183996" y="5600700"/>
            <a:ext cx="3810904" cy="1208881"/>
          </a:xfrm>
          <a:prstGeom prst="ellipse">
            <a:avLst/>
          </a:prstGeom>
          <a:noFill/>
          <a:ln w="349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054219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70362B42-1DFF-44C3-A724-4A3EABAFC4B6}"/>
              </a:ext>
            </a:extLst>
          </p:cNvPr>
          <p:cNvSpPr>
            <a:spLocks noGrp="1"/>
          </p:cNvSpPr>
          <p:nvPr>
            <p:ph type="title"/>
          </p:nvPr>
        </p:nvSpPr>
        <p:spPr>
          <a:xfrm>
            <a:off x="698499" y="-346075"/>
            <a:ext cx="11264901" cy="1325563"/>
          </a:xfrm>
        </p:spPr>
        <p:txBody>
          <a:bodyPr>
            <a:normAutofit/>
          </a:bodyPr>
          <a:lstStyle/>
          <a:p>
            <a:r>
              <a:rPr lang="en-US" sz="2400" b="1" dirty="0"/>
              <a:t>Step 9: Using </a:t>
            </a:r>
            <a:r>
              <a:rPr lang="en-US" sz="2400" b="1" dirty="0" err="1"/>
              <a:t>GroupBy</a:t>
            </a:r>
            <a:r>
              <a:rPr lang="en-US" sz="2400" b="1" dirty="0"/>
              <a:t> month create data frames and generate preliminary visualizations</a:t>
            </a:r>
          </a:p>
        </p:txBody>
      </p:sp>
      <p:pic>
        <p:nvPicPr>
          <p:cNvPr id="5" name="Picture 4">
            <a:extLst>
              <a:ext uri="{FF2B5EF4-FFF2-40B4-BE49-F238E27FC236}">
                <a16:creationId xmlns:a16="http://schemas.microsoft.com/office/drawing/2014/main" id="{6B0C9CEE-8CE1-4ED1-848A-CFEF75D81D12}"/>
              </a:ext>
            </a:extLst>
          </p:cNvPr>
          <p:cNvPicPr>
            <a:picLocks noChangeAspect="1"/>
          </p:cNvPicPr>
          <p:nvPr/>
        </p:nvPicPr>
        <p:blipFill>
          <a:blip r:embed="rId3"/>
          <a:stretch>
            <a:fillRect/>
          </a:stretch>
        </p:blipFill>
        <p:spPr>
          <a:xfrm>
            <a:off x="1345555" y="533400"/>
            <a:ext cx="8966845" cy="6175609"/>
          </a:xfrm>
          <a:prstGeom prst="rect">
            <a:avLst/>
          </a:prstGeom>
          <a:ln w="12700">
            <a:solidFill>
              <a:schemeClr val="tx1"/>
            </a:solidFill>
          </a:ln>
        </p:spPr>
      </p:pic>
    </p:spTree>
    <p:extLst>
      <p:ext uri="{BB962C8B-B14F-4D97-AF65-F5344CB8AC3E}">
        <p14:creationId xmlns:p14="http://schemas.microsoft.com/office/powerpoint/2010/main" val="34422080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70362B42-1DFF-44C3-A724-4A3EABAFC4B6}"/>
              </a:ext>
            </a:extLst>
          </p:cNvPr>
          <p:cNvSpPr>
            <a:spLocks noGrp="1"/>
          </p:cNvSpPr>
          <p:nvPr>
            <p:ph type="title"/>
          </p:nvPr>
        </p:nvSpPr>
        <p:spPr>
          <a:xfrm>
            <a:off x="698499" y="-346075"/>
            <a:ext cx="11264901" cy="1325563"/>
          </a:xfrm>
        </p:spPr>
        <p:txBody>
          <a:bodyPr>
            <a:normAutofit/>
          </a:bodyPr>
          <a:lstStyle/>
          <a:p>
            <a:r>
              <a:rPr lang="en-US" sz="2400" b="1" dirty="0"/>
              <a:t>Step 9: Using </a:t>
            </a:r>
            <a:r>
              <a:rPr lang="en-US" sz="2400" b="1" dirty="0" err="1"/>
              <a:t>GroupBy</a:t>
            </a:r>
            <a:r>
              <a:rPr lang="en-US" sz="2400" b="1" dirty="0"/>
              <a:t> month create data frames and generate preliminary visualizations</a:t>
            </a:r>
          </a:p>
        </p:txBody>
      </p:sp>
      <p:pic>
        <p:nvPicPr>
          <p:cNvPr id="2" name="Picture 1">
            <a:extLst>
              <a:ext uri="{FF2B5EF4-FFF2-40B4-BE49-F238E27FC236}">
                <a16:creationId xmlns:a16="http://schemas.microsoft.com/office/drawing/2014/main" id="{0A9E556B-A6B8-4FB1-A38A-DD0CB7C214E0}"/>
              </a:ext>
            </a:extLst>
          </p:cNvPr>
          <p:cNvPicPr>
            <a:picLocks noChangeAspect="1"/>
          </p:cNvPicPr>
          <p:nvPr/>
        </p:nvPicPr>
        <p:blipFill>
          <a:blip r:embed="rId3"/>
          <a:stretch>
            <a:fillRect/>
          </a:stretch>
        </p:blipFill>
        <p:spPr>
          <a:xfrm>
            <a:off x="1028701" y="587388"/>
            <a:ext cx="5105400" cy="6181712"/>
          </a:xfrm>
          <a:prstGeom prst="rect">
            <a:avLst/>
          </a:prstGeom>
          <a:ln w="12700">
            <a:solidFill>
              <a:schemeClr val="tx1"/>
            </a:solidFill>
          </a:ln>
        </p:spPr>
      </p:pic>
      <p:pic>
        <p:nvPicPr>
          <p:cNvPr id="3" name="Picture 2">
            <a:extLst>
              <a:ext uri="{FF2B5EF4-FFF2-40B4-BE49-F238E27FC236}">
                <a16:creationId xmlns:a16="http://schemas.microsoft.com/office/drawing/2014/main" id="{186D2E8E-E66E-4E44-ADF6-0B6152E78474}"/>
              </a:ext>
            </a:extLst>
          </p:cNvPr>
          <p:cNvPicPr>
            <a:picLocks noChangeAspect="1"/>
          </p:cNvPicPr>
          <p:nvPr/>
        </p:nvPicPr>
        <p:blipFill>
          <a:blip r:embed="rId4"/>
          <a:stretch>
            <a:fillRect/>
          </a:stretch>
        </p:blipFill>
        <p:spPr>
          <a:xfrm>
            <a:off x="6470648" y="568072"/>
            <a:ext cx="4298951" cy="6201028"/>
          </a:xfrm>
          <a:prstGeom prst="rect">
            <a:avLst/>
          </a:prstGeom>
          <a:noFill/>
          <a:ln w="12700">
            <a:solidFill>
              <a:schemeClr val="tx1"/>
            </a:solidFill>
          </a:ln>
        </p:spPr>
      </p:pic>
    </p:spTree>
    <p:extLst>
      <p:ext uri="{BB962C8B-B14F-4D97-AF65-F5344CB8AC3E}">
        <p14:creationId xmlns:p14="http://schemas.microsoft.com/office/powerpoint/2010/main" val="17388481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3F13CFA0-F64A-4973-9E77-6A11737635B8}"/>
              </a:ext>
            </a:extLst>
          </p:cNvPr>
          <p:cNvSpPr>
            <a:spLocks noGrp="1"/>
          </p:cNvSpPr>
          <p:nvPr>
            <p:ph type="title"/>
          </p:nvPr>
        </p:nvSpPr>
        <p:spPr>
          <a:xfrm>
            <a:off x="698499" y="-346075"/>
            <a:ext cx="11264901" cy="1325563"/>
          </a:xfrm>
        </p:spPr>
        <p:txBody>
          <a:bodyPr>
            <a:normAutofit/>
          </a:bodyPr>
          <a:lstStyle/>
          <a:p>
            <a:r>
              <a:rPr lang="en-US" sz="2400" b="1" dirty="0"/>
              <a:t>Step 9: Using </a:t>
            </a:r>
            <a:r>
              <a:rPr lang="en-US" sz="2400" b="1" dirty="0" err="1"/>
              <a:t>GroupBy</a:t>
            </a:r>
            <a:r>
              <a:rPr lang="en-US" sz="2400" b="1" dirty="0"/>
              <a:t> year create data frames and generate preliminary visualizations</a:t>
            </a:r>
          </a:p>
        </p:txBody>
      </p:sp>
      <p:pic>
        <p:nvPicPr>
          <p:cNvPr id="2" name="Picture 1">
            <a:extLst>
              <a:ext uri="{FF2B5EF4-FFF2-40B4-BE49-F238E27FC236}">
                <a16:creationId xmlns:a16="http://schemas.microsoft.com/office/drawing/2014/main" id="{100DAC63-5DAC-4025-9269-4EFE087E292A}"/>
              </a:ext>
            </a:extLst>
          </p:cNvPr>
          <p:cNvPicPr>
            <a:picLocks noChangeAspect="1"/>
          </p:cNvPicPr>
          <p:nvPr/>
        </p:nvPicPr>
        <p:blipFill>
          <a:blip r:embed="rId3"/>
          <a:stretch>
            <a:fillRect/>
          </a:stretch>
        </p:blipFill>
        <p:spPr>
          <a:xfrm>
            <a:off x="1671126" y="577470"/>
            <a:ext cx="8336474" cy="6200862"/>
          </a:xfrm>
          <a:prstGeom prst="rect">
            <a:avLst/>
          </a:prstGeom>
          <a:ln w="12700">
            <a:solidFill>
              <a:schemeClr val="tx1"/>
            </a:solidFill>
          </a:ln>
        </p:spPr>
      </p:pic>
    </p:spTree>
    <p:extLst>
      <p:ext uri="{BB962C8B-B14F-4D97-AF65-F5344CB8AC3E}">
        <p14:creationId xmlns:p14="http://schemas.microsoft.com/office/powerpoint/2010/main" val="6087870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F66EC8B-DAAB-460A-A86A-50D43EFDBC6A}"/>
              </a:ext>
            </a:extLst>
          </p:cNvPr>
          <p:cNvPicPr>
            <a:picLocks noChangeAspect="1"/>
          </p:cNvPicPr>
          <p:nvPr/>
        </p:nvPicPr>
        <p:blipFill>
          <a:blip r:embed="rId3"/>
          <a:stretch>
            <a:fillRect/>
          </a:stretch>
        </p:blipFill>
        <p:spPr>
          <a:xfrm>
            <a:off x="1092626" y="558800"/>
            <a:ext cx="4878843" cy="6273800"/>
          </a:xfrm>
          <a:prstGeom prst="rect">
            <a:avLst/>
          </a:prstGeom>
          <a:ln w="12700">
            <a:solidFill>
              <a:schemeClr val="tx1"/>
            </a:solidFill>
          </a:ln>
        </p:spPr>
      </p:pic>
      <p:pic>
        <p:nvPicPr>
          <p:cNvPr id="6" name="Picture 5">
            <a:extLst>
              <a:ext uri="{FF2B5EF4-FFF2-40B4-BE49-F238E27FC236}">
                <a16:creationId xmlns:a16="http://schemas.microsoft.com/office/drawing/2014/main" id="{BE9F5DCD-CE88-4909-9810-73934F0C633C}"/>
              </a:ext>
            </a:extLst>
          </p:cNvPr>
          <p:cNvPicPr>
            <a:picLocks noChangeAspect="1"/>
          </p:cNvPicPr>
          <p:nvPr/>
        </p:nvPicPr>
        <p:blipFill>
          <a:blip r:embed="rId4"/>
          <a:stretch>
            <a:fillRect/>
          </a:stretch>
        </p:blipFill>
        <p:spPr>
          <a:xfrm>
            <a:off x="6249917" y="558800"/>
            <a:ext cx="4595643" cy="6299200"/>
          </a:xfrm>
          <a:prstGeom prst="rect">
            <a:avLst/>
          </a:prstGeom>
          <a:ln w="12700">
            <a:solidFill>
              <a:schemeClr val="tx1"/>
            </a:solidFill>
          </a:ln>
        </p:spPr>
      </p:pic>
      <p:sp>
        <p:nvSpPr>
          <p:cNvPr id="10" name="Title 1">
            <a:extLst>
              <a:ext uri="{FF2B5EF4-FFF2-40B4-BE49-F238E27FC236}">
                <a16:creationId xmlns:a16="http://schemas.microsoft.com/office/drawing/2014/main" id="{3F13CFA0-F64A-4973-9E77-6A11737635B8}"/>
              </a:ext>
            </a:extLst>
          </p:cNvPr>
          <p:cNvSpPr>
            <a:spLocks noGrp="1"/>
          </p:cNvSpPr>
          <p:nvPr>
            <p:ph type="title"/>
          </p:nvPr>
        </p:nvSpPr>
        <p:spPr>
          <a:xfrm>
            <a:off x="698499" y="-346075"/>
            <a:ext cx="11264901" cy="1325563"/>
          </a:xfrm>
        </p:spPr>
        <p:txBody>
          <a:bodyPr>
            <a:normAutofit/>
          </a:bodyPr>
          <a:lstStyle/>
          <a:p>
            <a:r>
              <a:rPr lang="en-US" sz="2400" b="1" dirty="0"/>
              <a:t>Step 9: Using </a:t>
            </a:r>
            <a:r>
              <a:rPr lang="en-US" sz="2400" b="1" dirty="0" err="1"/>
              <a:t>GroupBy</a:t>
            </a:r>
            <a:r>
              <a:rPr lang="en-US" sz="2400" b="1" dirty="0"/>
              <a:t> year create data frames and generate preliminary visualizations</a:t>
            </a:r>
          </a:p>
        </p:txBody>
      </p:sp>
    </p:spTree>
    <p:extLst>
      <p:ext uri="{BB962C8B-B14F-4D97-AF65-F5344CB8AC3E}">
        <p14:creationId xmlns:p14="http://schemas.microsoft.com/office/powerpoint/2010/main" val="39170697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178A53E-611D-4EB2-A290-ABF237EE695F}"/>
              </a:ext>
            </a:extLst>
          </p:cNvPr>
          <p:cNvPicPr>
            <a:picLocks noChangeAspect="1"/>
          </p:cNvPicPr>
          <p:nvPr/>
        </p:nvPicPr>
        <p:blipFill>
          <a:blip r:embed="rId3"/>
          <a:stretch>
            <a:fillRect/>
          </a:stretch>
        </p:blipFill>
        <p:spPr>
          <a:xfrm>
            <a:off x="4914900" y="1055769"/>
            <a:ext cx="7143750" cy="5715000"/>
          </a:xfrm>
          <a:prstGeom prst="rect">
            <a:avLst/>
          </a:prstGeom>
        </p:spPr>
      </p:pic>
      <p:pic>
        <p:nvPicPr>
          <p:cNvPr id="9" name="Picture 8">
            <a:extLst>
              <a:ext uri="{FF2B5EF4-FFF2-40B4-BE49-F238E27FC236}">
                <a16:creationId xmlns:a16="http://schemas.microsoft.com/office/drawing/2014/main" id="{30DA42E5-798A-4B1C-B3C3-F15B305D562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319513"/>
            <a:ext cx="8105197" cy="672756"/>
          </a:xfrm>
          <a:prstGeom prst="rect">
            <a:avLst/>
          </a:prstGeom>
        </p:spPr>
      </p:pic>
      <p:sp>
        <p:nvSpPr>
          <p:cNvPr id="11" name="Content Placeholder 10">
            <a:extLst>
              <a:ext uri="{FF2B5EF4-FFF2-40B4-BE49-F238E27FC236}">
                <a16:creationId xmlns:a16="http://schemas.microsoft.com/office/drawing/2014/main" id="{ACCE0F34-991B-41E7-BEF8-FC8739ACDB84}"/>
              </a:ext>
            </a:extLst>
          </p:cNvPr>
          <p:cNvSpPr>
            <a:spLocks noGrp="1"/>
          </p:cNvSpPr>
          <p:nvPr>
            <p:ph idx="1"/>
          </p:nvPr>
        </p:nvSpPr>
        <p:spPr>
          <a:xfrm>
            <a:off x="622300" y="1825625"/>
            <a:ext cx="4699000" cy="4351338"/>
          </a:xfrm>
        </p:spPr>
        <p:txBody>
          <a:bodyPr/>
          <a:lstStyle/>
          <a:p>
            <a:r>
              <a:rPr lang="en-US" dirty="0"/>
              <a:t>Through our research we found that visitors to the top 10 most frequently visited National Parks has increased by ~31% (1.59M more visitors per year)  the last 10 years </a:t>
            </a:r>
          </a:p>
        </p:txBody>
      </p:sp>
    </p:spTree>
    <p:extLst>
      <p:ext uri="{BB962C8B-B14F-4D97-AF65-F5344CB8AC3E}">
        <p14:creationId xmlns:p14="http://schemas.microsoft.com/office/powerpoint/2010/main" val="17763203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D6CCC72-0FFB-4111-92DC-1E3DF1694B31}"/>
              </a:ext>
            </a:extLst>
          </p:cNvPr>
          <p:cNvSpPr/>
          <p:nvPr/>
        </p:nvSpPr>
        <p:spPr>
          <a:xfrm>
            <a:off x="0" y="0"/>
            <a:ext cx="12192000" cy="6858000"/>
          </a:xfrm>
          <a:prstGeom prst="rect">
            <a:avLst/>
          </a:prstGeom>
          <a:blipFill dpi="0" rotWithShape="1">
            <a:blip r:embed="rId3">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10027BCE-2C9C-4355-8611-129800B458D4}"/>
              </a:ext>
            </a:extLst>
          </p:cNvPr>
          <p:cNvSpPr>
            <a:spLocks noGrp="1"/>
          </p:cNvSpPr>
          <p:nvPr>
            <p:ph idx="1"/>
          </p:nvPr>
        </p:nvSpPr>
        <p:spPr>
          <a:xfrm>
            <a:off x="838200" y="1163122"/>
            <a:ext cx="10515600" cy="4351338"/>
          </a:xfrm>
        </p:spPr>
        <p:txBody>
          <a:bodyPr>
            <a:normAutofit/>
          </a:bodyPr>
          <a:lstStyle/>
          <a:p>
            <a:r>
              <a:rPr lang="en-US" sz="2400" dirty="0"/>
              <a:t>There is no correlation between average annual temperature increase over the last 10 years in our nations 10 most visited parks and the average annual increase in number of visitors to those parks</a:t>
            </a:r>
          </a:p>
        </p:txBody>
      </p:sp>
      <p:sp>
        <p:nvSpPr>
          <p:cNvPr id="4" name="Content Placeholder 2">
            <a:extLst>
              <a:ext uri="{FF2B5EF4-FFF2-40B4-BE49-F238E27FC236}">
                <a16:creationId xmlns:a16="http://schemas.microsoft.com/office/drawing/2014/main" id="{ABF404F3-B0A9-40F3-BD61-20C06FA4CDE5}"/>
              </a:ext>
            </a:extLst>
          </p:cNvPr>
          <p:cNvSpPr txBox="1">
            <a:spLocks/>
          </p:cNvSpPr>
          <p:nvPr/>
        </p:nvSpPr>
        <p:spPr>
          <a:xfrm>
            <a:off x="847987" y="5138113"/>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Our goal was to determine first if the average annual temperature in our nations 10 most visited national parks has been increasing over the last 10 years. Next we wanted to determine if recreational visits to those same parks also increased over the same time period. Finally, we wanted to see if there was any correlation between those two data points.</a:t>
            </a:r>
          </a:p>
        </p:txBody>
      </p:sp>
      <p:sp>
        <p:nvSpPr>
          <p:cNvPr id="10" name="Content Placeholder 2">
            <a:extLst>
              <a:ext uri="{FF2B5EF4-FFF2-40B4-BE49-F238E27FC236}">
                <a16:creationId xmlns:a16="http://schemas.microsoft.com/office/drawing/2014/main" id="{D66FE043-8273-45D4-9EAF-5EF485E1FF47}"/>
              </a:ext>
            </a:extLst>
          </p:cNvPr>
          <p:cNvSpPr txBox="1">
            <a:spLocks/>
          </p:cNvSpPr>
          <p:nvPr/>
        </p:nvSpPr>
        <p:spPr>
          <a:xfrm>
            <a:off x="838200" y="3258622"/>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a:t>Increasing average annual temperatures over the last 10 years in our nations 10 most visited national parks have caused more people to visit those same parks</a:t>
            </a:r>
            <a:endParaRPr lang="en-US" sz="2400" dirty="0"/>
          </a:p>
        </p:txBody>
      </p:sp>
      <p:pic>
        <p:nvPicPr>
          <p:cNvPr id="11" name="Picture 10">
            <a:extLst>
              <a:ext uri="{FF2B5EF4-FFF2-40B4-BE49-F238E27FC236}">
                <a16:creationId xmlns:a16="http://schemas.microsoft.com/office/drawing/2014/main" id="{8F7B742A-245A-48BD-A91F-BC8054CA6D62}"/>
              </a:ext>
            </a:extLst>
          </p:cNvPr>
          <p:cNvPicPr>
            <a:picLocks noChangeAspect="1"/>
          </p:cNvPicPr>
          <p:nvPr/>
        </p:nvPicPr>
        <p:blipFill>
          <a:blip r:embed="rId4"/>
          <a:stretch>
            <a:fillRect/>
          </a:stretch>
        </p:blipFill>
        <p:spPr>
          <a:xfrm>
            <a:off x="1" y="370312"/>
            <a:ext cx="8170545" cy="678180"/>
          </a:xfrm>
          <a:prstGeom prst="rect">
            <a:avLst/>
          </a:prstGeom>
        </p:spPr>
      </p:pic>
      <p:pic>
        <p:nvPicPr>
          <p:cNvPr id="14" name="Picture 13">
            <a:extLst>
              <a:ext uri="{FF2B5EF4-FFF2-40B4-BE49-F238E27FC236}">
                <a16:creationId xmlns:a16="http://schemas.microsoft.com/office/drawing/2014/main" id="{686CD355-D3F3-42BB-803D-A3BD6D094977}"/>
              </a:ext>
            </a:extLst>
          </p:cNvPr>
          <p:cNvPicPr>
            <a:picLocks noChangeAspect="1"/>
          </p:cNvPicPr>
          <p:nvPr/>
        </p:nvPicPr>
        <p:blipFill>
          <a:blip r:embed="rId5"/>
          <a:stretch>
            <a:fillRect/>
          </a:stretch>
        </p:blipFill>
        <p:spPr>
          <a:xfrm>
            <a:off x="1" y="2478513"/>
            <a:ext cx="8170545" cy="678180"/>
          </a:xfrm>
          <a:prstGeom prst="rect">
            <a:avLst/>
          </a:prstGeom>
        </p:spPr>
      </p:pic>
      <p:pic>
        <p:nvPicPr>
          <p:cNvPr id="16" name="Picture 15">
            <a:extLst>
              <a:ext uri="{FF2B5EF4-FFF2-40B4-BE49-F238E27FC236}">
                <a16:creationId xmlns:a16="http://schemas.microsoft.com/office/drawing/2014/main" id="{A6B6A212-DF6C-47CB-8BB9-07AF64FC702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 y="4307312"/>
            <a:ext cx="8170535" cy="678179"/>
          </a:xfrm>
          <a:prstGeom prst="rect">
            <a:avLst/>
          </a:prstGeom>
        </p:spPr>
      </p:pic>
    </p:spTree>
    <p:extLst>
      <p:ext uri="{BB962C8B-B14F-4D97-AF65-F5344CB8AC3E}">
        <p14:creationId xmlns:p14="http://schemas.microsoft.com/office/powerpoint/2010/main" val="11377325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C14BC507-7F0C-4911-AC0B-3F5395934C32}"/>
              </a:ext>
            </a:extLst>
          </p:cNvPr>
          <p:cNvPicPr>
            <a:picLocks noChangeAspect="1"/>
          </p:cNvPicPr>
          <p:nvPr/>
        </p:nvPicPr>
        <p:blipFill>
          <a:blip r:embed="rId3"/>
          <a:stretch>
            <a:fillRect/>
          </a:stretch>
        </p:blipFill>
        <p:spPr>
          <a:xfrm>
            <a:off x="4979699" y="1055769"/>
            <a:ext cx="7143750" cy="5715000"/>
          </a:xfrm>
          <a:prstGeom prst="rect">
            <a:avLst/>
          </a:prstGeom>
          <a:ln w="12700">
            <a:noFill/>
          </a:ln>
        </p:spPr>
      </p:pic>
      <p:pic>
        <p:nvPicPr>
          <p:cNvPr id="9" name="Picture 8">
            <a:extLst>
              <a:ext uri="{FF2B5EF4-FFF2-40B4-BE49-F238E27FC236}">
                <a16:creationId xmlns:a16="http://schemas.microsoft.com/office/drawing/2014/main" id="{30DA42E5-798A-4B1C-B3C3-F15B305D562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319513"/>
            <a:ext cx="8105197" cy="672756"/>
          </a:xfrm>
          <a:prstGeom prst="rect">
            <a:avLst/>
          </a:prstGeom>
        </p:spPr>
      </p:pic>
      <p:sp>
        <p:nvSpPr>
          <p:cNvPr id="17" name="Content Placeholder 10">
            <a:extLst>
              <a:ext uri="{FF2B5EF4-FFF2-40B4-BE49-F238E27FC236}">
                <a16:creationId xmlns:a16="http://schemas.microsoft.com/office/drawing/2014/main" id="{2355F8A1-9943-46CD-9DAA-B515261E547C}"/>
              </a:ext>
            </a:extLst>
          </p:cNvPr>
          <p:cNvSpPr>
            <a:spLocks noGrp="1"/>
          </p:cNvSpPr>
          <p:nvPr>
            <p:ph idx="1"/>
          </p:nvPr>
        </p:nvSpPr>
        <p:spPr>
          <a:xfrm>
            <a:off x="622300" y="1825625"/>
            <a:ext cx="4699000" cy="4351338"/>
          </a:xfrm>
        </p:spPr>
        <p:txBody>
          <a:bodyPr/>
          <a:lstStyle/>
          <a:p>
            <a:r>
              <a:rPr lang="en-US" dirty="0"/>
              <a:t>Through our research we also found that the average annual temperature for these 10 parks has increased by 2.2 degrees (~.22 degrees per year)  over the same time period.</a:t>
            </a:r>
          </a:p>
        </p:txBody>
      </p:sp>
    </p:spTree>
    <p:extLst>
      <p:ext uri="{BB962C8B-B14F-4D97-AF65-F5344CB8AC3E}">
        <p14:creationId xmlns:p14="http://schemas.microsoft.com/office/powerpoint/2010/main" val="33680564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19408C3-FB15-4F78-B4B1-0B154DD031BC}"/>
              </a:ext>
            </a:extLst>
          </p:cNvPr>
          <p:cNvPicPr>
            <a:picLocks noChangeAspect="1"/>
          </p:cNvPicPr>
          <p:nvPr/>
        </p:nvPicPr>
        <p:blipFill>
          <a:blip r:embed="rId3"/>
          <a:stretch>
            <a:fillRect/>
          </a:stretch>
        </p:blipFill>
        <p:spPr>
          <a:xfrm>
            <a:off x="5003800" y="1049020"/>
            <a:ext cx="7143750" cy="5715000"/>
          </a:xfrm>
          <a:prstGeom prst="rect">
            <a:avLst/>
          </a:prstGeom>
        </p:spPr>
      </p:pic>
      <p:pic>
        <p:nvPicPr>
          <p:cNvPr id="9" name="Picture 8">
            <a:extLst>
              <a:ext uri="{FF2B5EF4-FFF2-40B4-BE49-F238E27FC236}">
                <a16:creationId xmlns:a16="http://schemas.microsoft.com/office/drawing/2014/main" id="{30DA42E5-798A-4B1C-B3C3-F15B305D562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319513"/>
            <a:ext cx="8105197" cy="672756"/>
          </a:xfrm>
          <a:prstGeom prst="rect">
            <a:avLst/>
          </a:prstGeom>
        </p:spPr>
      </p:pic>
      <p:sp>
        <p:nvSpPr>
          <p:cNvPr id="8" name="Content Placeholder 10">
            <a:extLst>
              <a:ext uri="{FF2B5EF4-FFF2-40B4-BE49-F238E27FC236}">
                <a16:creationId xmlns:a16="http://schemas.microsoft.com/office/drawing/2014/main" id="{32885472-4E25-415B-BCDF-A238F0709779}"/>
              </a:ext>
            </a:extLst>
          </p:cNvPr>
          <p:cNvSpPr>
            <a:spLocks noGrp="1"/>
          </p:cNvSpPr>
          <p:nvPr>
            <p:ph idx="1"/>
          </p:nvPr>
        </p:nvSpPr>
        <p:spPr>
          <a:xfrm>
            <a:off x="622300" y="1825625"/>
            <a:ext cx="4699000" cy="4351338"/>
          </a:xfrm>
        </p:spPr>
        <p:txBody>
          <a:bodyPr>
            <a:normAutofit lnSpcReduction="10000"/>
          </a:bodyPr>
          <a:lstStyle/>
          <a:p>
            <a:r>
              <a:rPr lang="en-US" dirty="0"/>
              <a:t>In conclusion we found that there is a statistically significant correlation between the average annual increase in visitors and the average annual increase in temperature at our nations top 10 most frequently visited parks</a:t>
            </a:r>
          </a:p>
          <a:p>
            <a:r>
              <a:rPr lang="en-US" dirty="0"/>
              <a:t>Because of this we had to reject our null hypothesis</a:t>
            </a:r>
          </a:p>
        </p:txBody>
      </p:sp>
    </p:spTree>
    <p:extLst>
      <p:ext uri="{BB962C8B-B14F-4D97-AF65-F5344CB8AC3E}">
        <p14:creationId xmlns:p14="http://schemas.microsoft.com/office/powerpoint/2010/main" val="40184304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EFF7B03-E2D5-47AA-9BCA-E6DA5E4F4162}"/>
              </a:ext>
            </a:extLst>
          </p:cNvPr>
          <p:cNvSpPr/>
          <p:nvPr/>
        </p:nvSpPr>
        <p:spPr>
          <a:xfrm>
            <a:off x="0" y="0"/>
            <a:ext cx="12192000" cy="6857999"/>
          </a:xfrm>
          <a:prstGeom prst="rect">
            <a:avLst/>
          </a:prstGeom>
          <a:blipFill dpi="0" rotWithShape="1">
            <a:blip r:embed="rId3">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C7231E33-3C9B-43E3-883D-0E13788CCDCF}"/>
              </a:ext>
            </a:extLst>
          </p:cNvPr>
          <p:cNvSpPr>
            <a:spLocks noGrp="1"/>
          </p:cNvSpPr>
          <p:nvPr>
            <p:ph idx="1"/>
          </p:nvPr>
        </p:nvSpPr>
        <p:spPr>
          <a:xfrm>
            <a:off x="838200" y="1508124"/>
            <a:ext cx="10515600" cy="5349875"/>
          </a:xfrm>
        </p:spPr>
        <p:txBody>
          <a:bodyPr>
            <a:normAutofit lnSpcReduction="10000"/>
          </a:bodyPr>
          <a:lstStyle/>
          <a:p>
            <a:r>
              <a:rPr lang="en-US" dirty="0"/>
              <a:t>Park geography was fairly homogeneous when narrowed to 10 most visited parks</a:t>
            </a:r>
          </a:p>
          <a:p>
            <a:pPr marL="0" indent="0">
              <a:buNone/>
            </a:pPr>
            <a:endParaRPr lang="en-US" dirty="0"/>
          </a:p>
          <a:p>
            <a:r>
              <a:rPr lang="en-US" dirty="0"/>
              <a:t>Weather API cost $ and we had to limit the total number of days that we pulled</a:t>
            </a:r>
          </a:p>
          <a:p>
            <a:pPr marL="0" indent="0">
              <a:buNone/>
            </a:pPr>
            <a:endParaRPr lang="en-US" dirty="0"/>
          </a:p>
          <a:p>
            <a:r>
              <a:rPr lang="en-US" dirty="0"/>
              <a:t>Also needed to limit to 10 parks to reduce API calls and cost…originally we wanted to do all 58</a:t>
            </a:r>
          </a:p>
          <a:p>
            <a:pPr marL="0" indent="0">
              <a:buNone/>
            </a:pPr>
            <a:endParaRPr lang="en-US" dirty="0"/>
          </a:p>
          <a:p>
            <a:r>
              <a:rPr lang="en-US" dirty="0"/>
              <a:t>We initially thought the Parks API had historic visitor information. But, we had to use a their IRMA portal to manually pull down CSV files of historic visitors – very time consuming</a:t>
            </a:r>
          </a:p>
          <a:p>
            <a:pPr marL="0" indent="0">
              <a:buNone/>
            </a:pPr>
            <a:endParaRPr lang="en-US" sz="2400" b="1" dirty="0"/>
          </a:p>
        </p:txBody>
      </p:sp>
      <p:pic>
        <p:nvPicPr>
          <p:cNvPr id="8" name="Picture 7">
            <a:extLst>
              <a:ext uri="{FF2B5EF4-FFF2-40B4-BE49-F238E27FC236}">
                <a16:creationId xmlns:a16="http://schemas.microsoft.com/office/drawing/2014/main" id="{E789FB35-74C7-4018-AE95-9950E4E8795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205577"/>
            <a:ext cx="8105197" cy="1128189"/>
          </a:xfrm>
          <a:prstGeom prst="rect">
            <a:avLst/>
          </a:prstGeom>
        </p:spPr>
      </p:pic>
    </p:spTree>
    <p:extLst>
      <p:ext uri="{BB962C8B-B14F-4D97-AF65-F5344CB8AC3E}">
        <p14:creationId xmlns:p14="http://schemas.microsoft.com/office/powerpoint/2010/main" val="7994127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699EFAD-5603-45F0-8AB5-189E358C2ACD}"/>
              </a:ext>
            </a:extLst>
          </p:cNvPr>
          <p:cNvSpPr/>
          <p:nvPr/>
        </p:nvSpPr>
        <p:spPr>
          <a:xfrm>
            <a:off x="0" y="0"/>
            <a:ext cx="12192000" cy="6857999"/>
          </a:xfrm>
          <a:prstGeom prst="rect">
            <a:avLst/>
          </a:prstGeom>
          <a:blipFill dpi="0" rotWithShape="1">
            <a:blip r:embed="rId3">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C7231E33-3C9B-43E3-883D-0E13788CCDCF}"/>
              </a:ext>
            </a:extLst>
          </p:cNvPr>
          <p:cNvSpPr>
            <a:spLocks noGrp="1"/>
          </p:cNvSpPr>
          <p:nvPr>
            <p:ph idx="1"/>
          </p:nvPr>
        </p:nvSpPr>
        <p:spPr>
          <a:xfrm>
            <a:off x="723900" y="1685925"/>
            <a:ext cx="10922000" cy="5349875"/>
          </a:xfrm>
        </p:spPr>
        <p:txBody>
          <a:bodyPr>
            <a:normAutofit/>
          </a:bodyPr>
          <a:lstStyle/>
          <a:p>
            <a:r>
              <a:rPr lang="en-US" dirty="0"/>
              <a:t>What would the weather trend at these locations look like over the last 50 years? </a:t>
            </a:r>
          </a:p>
          <a:p>
            <a:pPr lvl="1"/>
            <a:r>
              <a:rPr lang="en-US" dirty="0"/>
              <a:t>Or more?</a:t>
            </a:r>
          </a:p>
          <a:p>
            <a:pPr lvl="1"/>
            <a:r>
              <a:rPr lang="en-US" dirty="0"/>
              <a:t>Is that information available anywhere?</a:t>
            </a:r>
          </a:p>
          <a:p>
            <a:pPr marL="457200" lvl="1" indent="0">
              <a:buNone/>
            </a:pPr>
            <a:endParaRPr lang="en-US" dirty="0"/>
          </a:p>
          <a:p>
            <a:r>
              <a:rPr lang="en-US" dirty="0"/>
              <a:t>What would the results look like if we used all 58 parks instead of 10?</a:t>
            </a:r>
          </a:p>
          <a:p>
            <a:pPr lvl="1"/>
            <a:r>
              <a:rPr lang="en-US" dirty="0"/>
              <a:t>Again, over a significantly longer period of time</a:t>
            </a:r>
          </a:p>
          <a:p>
            <a:pPr lvl="1"/>
            <a:r>
              <a:rPr lang="en-US" dirty="0"/>
              <a:t>Would we expand to include national forests or other smaller parks to get a better sample?</a:t>
            </a:r>
          </a:p>
          <a:p>
            <a:pPr marL="457200" lvl="1" indent="0">
              <a:buNone/>
            </a:pPr>
            <a:endParaRPr lang="en-US" dirty="0"/>
          </a:p>
          <a:p>
            <a:r>
              <a:rPr lang="en-US" dirty="0"/>
              <a:t>Should we have been looking at global temperature change over 10 years or more?</a:t>
            </a:r>
          </a:p>
          <a:p>
            <a:pPr lvl="1"/>
            <a:endParaRPr lang="en-US" dirty="0"/>
          </a:p>
          <a:p>
            <a:pPr lvl="1"/>
            <a:endParaRPr lang="en-US" dirty="0"/>
          </a:p>
          <a:p>
            <a:endParaRPr lang="en-US" sz="2400" b="1" dirty="0"/>
          </a:p>
        </p:txBody>
      </p:sp>
      <p:pic>
        <p:nvPicPr>
          <p:cNvPr id="8" name="Picture 7">
            <a:extLst>
              <a:ext uri="{FF2B5EF4-FFF2-40B4-BE49-F238E27FC236}">
                <a16:creationId xmlns:a16="http://schemas.microsoft.com/office/drawing/2014/main" id="{1A1E45A7-F33D-4E0A-95D0-FF73345955A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256377"/>
            <a:ext cx="8105197" cy="1128189"/>
          </a:xfrm>
          <a:prstGeom prst="rect">
            <a:avLst/>
          </a:prstGeom>
        </p:spPr>
      </p:pic>
    </p:spTree>
    <p:extLst>
      <p:ext uri="{BB962C8B-B14F-4D97-AF65-F5344CB8AC3E}">
        <p14:creationId xmlns:p14="http://schemas.microsoft.com/office/powerpoint/2010/main" val="19694543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187E430-06A2-4A9C-88FF-7A4045FFC6E0}"/>
              </a:ext>
            </a:extLst>
          </p:cNvPr>
          <p:cNvSpPr/>
          <p:nvPr/>
        </p:nvSpPr>
        <p:spPr>
          <a:xfrm>
            <a:off x="-393700" y="-330200"/>
            <a:ext cx="12966700" cy="7581900"/>
          </a:xfrm>
          <a:prstGeom prst="rect">
            <a:avLst/>
          </a:prstGeom>
          <a:blipFill dpi="0" rotWithShape="1">
            <a:blip r:embed="rId3">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a:extLst>
              <a:ext uri="{FF2B5EF4-FFF2-40B4-BE49-F238E27FC236}">
                <a16:creationId xmlns:a16="http://schemas.microsoft.com/office/drawing/2014/main" id="{39DD256C-0986-4512-8AA5-D29CD6916A9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433813"/>
            <a:ext cx="8105197" cy="672756"/>
          </a:xfrm>
          <a:prstGeom prst="rect">
            <a:avLst/>
          </a:prstGeom>
        </p:spPr>
      </p:pic>
    </p:spTree>
    <p:extLst>
      <p:ext uri="{BB962C8B-B14F-4D97-AF65-F5344CB8AC3E}">
        <p14:creationId xmlns:p14="http://schemas.microsoft.com/office/powerpoint/2010/main" val="4145815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D6CCC72-0FFB-4111-92DC-1E3DF1694B31}"/>
              </a:ext>
            </a:extLst>
          </p:cNvPr>
          <p:cNvSpPr/>
          <p:nvPr/>
        </p:nvSpPr>
        <p:spPr>
          <a:xfrm>
            <a:off x="0" y="8238"/>
            <a:ext cx="12192000" cy="6858000"/>
          </a:xfrm>
          <a:prstGeom prst="rect">
            <a:avLst/>
          </a:prstGeom>
          <a:blipFill dpi="0" rotWithShape="1">
            <a:blip r:embed="rId3">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10027BCE-2C9C-4355-8611-129800B458D4}"/>
              </a:ext>
            </a:extLst>
          </p:cNvPr>
          <p:cNvSpPr>
            <a:spLocks noGrp="1"/>
          </p:cNvSpPr>
          <p:nvPr>
            <p:ph idx="1"/>
          </p:nvPr>
        </p:nvSpPr>
        <p:spPr>
          <a:xfrm>
            <a:off x="838200" y="1163122"/>
            <a:ext cx="11226800" cy="5694878"/>
          </a:xfrm>
        </p:spPr>
        <p:txBody>
          <a:bodyPr>
            <a:normAutofit lnSpcReduction="10000"/>
          </a:bodyPr>
          <a:lstStyle/>
          <a:p>
            <a:r>
              <a:rPr lang="en-US" sz="2400" dirty="0"/>
              <a:t>Through our research we found that the top 10 most frequently visited parks are:</a:t>
            </a:r>
          </a:p>
          <a:p>
            <a:pPr lvl="1"/>
            <a:r>
              <a:rPr lang="en-US" sz="2000" dirty="0"/>
              <a:t>Acadia, Glacier, Grand Canyon, Grand Teton, Great Smokey Mountains, Olympic, Rocky Mountain, Yellowstone, Yosemite, and Zion National Parks</a:t>
            </a:r>
          </a:p>
          <a:p>
            <a:pPr marL="457200" lvl="1" indent="0">
              <a:buNone/>
            </a:pPr>
            <a:endParaRPr lang="en-US" sz="2000" dirty="0"/>
          </a:p>
          <a:p>
            <a:r>
              <a:rPr lang="en-US" sz="2400" dirty="0"/>
              <a:t>We also found that over the last 10 years the average visitors per month to these parks has increased by ~31% </a:t>
            </a:r>
          </a:p>
          <a:p>
            <a:pPr marL="0" indent="0">
              <a:buNone/>
            </a:pPr>
            <a:endParaRPr lang="en-US" sz="2400" dirty="0"/>
          </a:p>
          <a:p>
            <a:r>
              <a:rPr lang="en-US" sz="2400" dirty="0"/>
              <a:t>Average annual temperature has also increased by 2.2 degrees over the last 10 years</a:t>
            </a:r>
          </a:p>
          <a:p>
            <a:pPr marL="0" indent="0">
              <a:buNone/>
            </a:pPr>
            <a:endParaRPr lang="en-US" sz="2400" dirty="0"/>
          </a:p>
          <a:p>
            <a:r>
              <a:rPr lang="en-US" sz="2400" dirty="0"/>
              <a:t>We also found that there is a statistically significant correlation between these two variables!</a:t>
            </a:r>
          </a:p>
          <a:p>
            <a:pPr marL="0" indent="0">
              <a:buNone/>
            </a:pPr>
            <a:endParaRPr lang="en-US" sz="2400" dirty="0"/>
          </a:p>
          <a:p>
            <a:r>
              <a:rPr lang="en-US" sz="2400" dirty="0"/>
              <a:t>Given more time and resources we would explore the relationship between increasing average annual temperatures and the increase in visitors to parks by expanding our scope to include the last 50 years or more and all 58 park locations as well as additional weather conditions such as humidity</a:t>
            </a:r>
          </a:p>
        </p:txBody>
      </p:sp>
      <p:pic>
        <p:nvPicPr>
          <p:cNvPr id="7" name="Picture 6">
            <a:extLst>
              <a:ext uri="{FF2B5EF4-FFF2-40B4-BE49-F238E27FC236}">
                <a16:creationId xmlns:a16="http://schemas.microsoft.com/office/drawing/2014/main" id="{72A87158-719E-4F03-8DDD-AAACAD4545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241892"/>
            <a:ext cx="8105197" cy="674646"/>
          </a:xfrm>
          <a:prstGeom prst="rect">
            <a:avLst/>
          </a:prstGeom>
        </p:spPr>
      </p:pic>
    </p:spTree>
    <p:extLst>
      <p:ext uri="{BB962C8B-B14F-4D97-AF65-F5344CB8AC3E}">
        <p14:creationId xmlns:p14="http://schemas.microsoft.com/office/powerpoint/2010/main" val="10210859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8403888-57A6-4489-AF0C-43361BDCDF6D}"/>
              </a:ext>
            </a:extLst>
          </p:cNvPr>
          <p:cNvSpPr/>
          <p:nvPr/>
        </p:nvSpPr>
        <p:spPr>
          <a:xfrm>
            <a:off x="0" y="0"/>
            <a:ext cx="12192000" cy="6858000"/>
          </a:xfrm>
          <a:prstGeom prst="rect">
            <a:avLst/>
          </a:prstGeom>
          <a:blipFill dpi="0" rotWithShape="1">
            <a:blip r:embed="rId3">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7231E33-3C9B-43E3-883D-0E13788CCDCF}"/>
              </a:ext>
            </a:extLst>
          </p:cNvPr>
          <p:cNvSpPr>
            <a:spLocks noGrp="1"/>
          </p:cNvSpPr>
          <p:nvPr>
            <p:ph idx="1"/>
          </p:nvPr>
        </p:nvSpPr>
        <p:spPr>
          <a:xfrm>
            <a:off x="838200" y="1711324"/>
            <a:ext cx="10883900" cy="5146675"/>
          </a:xfrm>
        </p:spPr>
        <p:txBody>
          <a:bodyPr>
            <a:normAutofit fontScale="92500" lnSpcReduction="10000"/>
          </a:bodyPr>
          <a:lstStyle/>
          <a:p>
            <a:r>
              <a:rPr lang="en-US" dirty="0"/>
              <a:t>What are the 58 U.S. National Parks and where are they located?</a:t>
            </a:r>
          </a:p>
          <a:p>
            <a:pPr lvl="1"/>
            <a:r>
              <a:rPr lang="en-US" dirty="0"/>
              <a:t>US National Parks API </a:t>
            </a:r>
            <a:endParaRPr lang="en-US" sz="2000" dirty="0"/>
          </a:p>
          <a:p>
            <a:pPr lvl="1"/>
            <a:r>
              <a:rPr lang="en-US" dirty="0"/>
              <a:t>G-Maps</a:t>
            </a:r>
          </a:p>
          <a:p>
            <a:pPr marL="457200" lvl="1" indent="0">
              <a:buNone/>
            </a:pPr>
            <a:endParaRPr lang="en-US" sz="2000" dirty="0"/>
          </a:p>
          <a:p>
            <a:r>
              <a:rPr lang="en-US" dirty="0"/>
              <a:t>How many recreational visitors has each of these parks had each month for the last 10 years?</a:t>
            </a:r>
          </a:p>
          <a:p>
            <a:pPr lvl="1"/>
            <a:r>
              <a:rPr lang="en-US" dirty="0"/>
              <a:t>National Park Service International Resource Management Application (IRMA) Portal</a:t>
            </a:r>
          </a:p>
          <a:p>
            <a:pPr marL="457200" lvl="1" indent="0">
              <a:buNone/>
            </a:pPr>
            <a:endParaRPr lang="en-US" dirty="0"/>
          </a:p>
          <a:p>
            <a:r>
              <a:rPr lang="en-US" dirty="0"/>
              <a:t>What are the top 10 most visited parks?</a:t>
            </a:r>
          </a:p>
          <a:p>
            <a:pPr lvl="1"/>
            <a:r>
              <a:rPr lang="en-US" dirty="0"/>
              <a:t>National Park Service International Resource Management Application (IRMA) Portal</a:t>
            </a:r>
          </a:p>
          <a:p>
            <a:pPr marL="457200" lvl="1" indent="0">
              <a:buNone/>
            </a:pPr>
            <a:endParaRPr lang="en-US" dirty="0"/>
          </a:p>
          <a:p>
            <a:r>
              <a:rPr lang="en-US" dirty="0"/>
              <a:t>What was the monthly average temperature for the last 10 years in those parks?</a:t>
            </a:r>
          </a:p>
          <a:p>
            <a:pPr lvl="1"/>
            <a:r>
              <a:rPr lang="en-US" dirty="0"/>
              <a:t>Dark Sky API </a:t>
            </a:r>
          </a:p>
        </p:txBody>
      </p:sp>
      <p:pic>
        <p:nvPicPr>
          <p:cNvPr id="8" name="Picture 7">
            <a:extLst>
              <a:ext uri="{FF2B5EF4-FFF2-40B4-BE49-F238E27FC236}">
                <a16:creationId xmlns:a16="http://schemas.microsoft.com/office/drawing/2014/main" id="{9BEADB7A-052E-4E41-AE11-08402B8D387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713213"/>
            <a:ext cx="8105197" cy="672756"/>
          </a:xfrm>
          <a:prstGeom prst="rect">
            <a:avLst/>
          </a:prstGeom>
        </p:spPr>
      </p:pic>
    </p:spTree>
    <p:extLst>
      <p:ext uri="{BB962C8B-B14F-4D97-AF65-F5344CB8AC3E}">
        <p14:creationId xmlns:p14="http://schemas.microsoft.com/office/powerpoint/2010/main" val="36221860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8403888-57A6-4489-AF0C-43361BDCDF6D}"/>
              </a:ext>
            </a:extLst>
          </p:cNvPr>
          <p:cNvSpPr/>
          <p:nvPr/>
        </p:nvSpPr>
        <p:spPr>
          <a:xfrm>
            <a:off x="-88900" y="0"/>
            <a:ext cx="12471400" cy="6858000"/>
          </a:xfrm>
          <a:prstGeom prst="rect">
            <a:avLst/>
          </a:prstGeom>
          <a:blipFill dpi="0" rotWithShape="1">
            <a:blip r:embed="rId3">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C7231E33-3C9B-43E3-883D-0E13788CCDCF}"/>
              </a:ext>
            </a:extLst>
          </p:cNvPr>
          <p:cNvSpPr>
            <a:spLocks noGrp="1"/>
          </p:cNvSpPr>
          <p:nvPr>
            <p:ph idx="1"/>
          </p:nvPr>
        </p:nvSpPr>
        <p:spPr>
          <a:xfrm>
            <a:off x="838200" y="1508124"/>
            <a:ext cx="10515600" cy="5349875"/>
          </a:xfrm>
        </p:spPr>
        <p:txBody>
          <a:bodyPr>
            <a:normAutofit fontScale="92500" lnSpcReduction="20000"/>
          </a:bodyPr>
          <a:lstStyle/>
          <a:p>
            <a:r>
              <a:rPr lang="en-US" sz="1800" dirty="0"/>
              <a:t>Identify all 58 National Parks and pull their latitudes and longitudes</a:t>
            </a:r>
          </a:p>
          <a:p>
            <a:pPr marL="0" indent="0">
              <a:buNone/>
            </a:pPr>
            <a:endParaRPr lang="en-US" sz="1800" dirty="0"/>
          </a:p>
          <a:p>
            <a:r>
              <a:rPr lang="en-US" sz="1800" dirty="0"/>
              <a:t>Pull recreational visitors by month for all parks from 2009 – 2018</a:t>
            </a:r>
          </a:p>
          <a:p>
            <a:pPr marL="0" indent="0">
              <a:buNone/>
            </a:pPr>
            <a:endParaRPr lang="en-US" sz="1800" dirty="0"/>
          </a:p>
          <a:p>
            <a:r>
              <a:rPr lang="en-US" sz="1800" dirty="0"/>
              <a:t>Identify the 10 most frequently visited parks &amp; map them</a:t>
            </a:r>
          </a:p>
          <a:p>
            <a:pPr marL="0" indent="0">
              <a:buNone/>
            </a:pPr>
            <a:endParaRPr lang="en-US" sz="1800" dirty="0"/>
          </a:p>
          <a:p>
            <a:r>
              <a:rPr lang="en-US" sz="1800" dirty="0"/>
              <a:t>Identify a weather API that would allow us to pull historic data</a:t>
            </a:r>
          </a:p>
          <a:p>
            <a:pPr marL="0" indent="0">
              <a:buNone/>
            </a:pPr>
            <a:endParaRPr lang="en-US" sz="1800" dirty="0"/>
          </a:p>
          <a:p>
            <a:r>
              <a:rPr lang="en-US" sz="1800" dirty="0"/>
              <a:t>Call the weather API and pull temps for every other day from 2009 – 2018 for each of our 10 locations</a:t>
            </a:r>
          </a:p>
          <a:p>
            <a:pPr marL="0" indent="0">
              <a:buNone/>
            </a:pPr>
            <a:endParaRPr lang="en-US" sz="1800" dirty="0"/>
          </a:p>
          <a:p>
            <a:r>
              <a:rPr lang="en-US" sz="1800" dirty="0"/>
              <a:t>Calculate average temps by month for all locations</a:t>
            </a:r>
          </a:p>
          <a:p>
            <a:pPr marL="0" indent="0">
              <a:buNone/>
            </a:pPr>
            <a:endParaRPr lang="en-US" sz="1800" dirty="0"/>
          </a:p>
          <a:p>
            <a:r>
              <a:rPr lang="en-US" sz="1800" dirty="0"/>
              <a:t>Combine all data into one data frame and create many different </a:t>
            </a:r>
            <a:r>
              <a:rPr lang="en-US" sz="1800" dirty="0" err="1"/>
              <a:t>GroupBy</a:t>
            </a:r>
            <a:r>
              <a:rPr lang="en-US" sz="1800" dirty="0"/>
              <a:t> objects to help answer our questions</a:t>
            </a:r>
          </a:p>
          <a:p>
            <a:pPr marL="0" indent="0">
              <a:buNone/>
            </a:pPr>
            <a:endParaRPr lang="en-US" sz="1800" dirty="0"/>
          </a:p>
          <a:p>
            <a:r>
              <a:rPr lang="en-US" sz="1800" dirty="0"/>
              <a:t>Generate multiple visualizations to help us understand what was actually happening</a:t>
            </a:r>
          </a:p>
          <a:p>
            <a:pPr marL="0" indent="0">
              <a:buNone/>
            </a:pPr>
            <a:endParaRPr lang="en-US" sz="1800" dirty="0"/>
          </a:p>
          <a:p>
            <a:r>
              <a:rPr lang="en-US" sz="1800" dirty="0"/>
              <a:t>Analyze the results and provide a conclusion</a:t>
            </a:r>
          </a:p>
        </p:txBody>
      </p:sp>
      <p:pic>
        <p:nvPicPr>
          <p:cNvPr id="8" name="Picture 7">
            <a:extLst>
              <a:ext uri="{FF2B5EF4-FFF2-40B4-BE49-F238E27FC236}">
                <a16:creationId xmlns:a16="http://schemas.microsoft.com/office/drawing/2014/main" id="{76824984-2A8C-451B-BB30-A2EFE624C58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497313"/>
            <a:ext cx="8105197" cy="672756"/>
          </a:xfrm>
          <a:prstGeom prst="rect">
            <a:avLst/>
          </a:prstGeom>
        </p:spPr>
      </p:pic>
    </p:spTree>
    <p:extLst>
      <p:ext uri="{BB962C8B-B14F-4D97-AF65-F5344CB8AC3E}">
        <p14:creationId xmlns:p14="http://schemas.microsoft.com/office/powerpoint/2010/main" val="41830440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278DD8C-A921-4FDC-98BF-A185DEAA4137}"/>
              </a:ext>
            </a:extLst>
          </p:cNvPr>
          <p:cNvPicPr>
            <a:picLocks noChangeAspect="1"/>
          </p:cNvPicPr>
          <p:nvPr/>
        </p:nvPicPr>
        <p:blipFill rotWithShape="1">
          <a:blip r:embed="rId3"/>
          <a:srcRect l="24052" t="-154" r="47283" b="-154"/>
          <a:stretch/>
        </p:blipFill>
        <p:spPr>
          <a:xfrm>
            <a:off x="850900" y="733808"/>
            <a:ext cx="3108959" cy="6019896"/>
          </a:xfrm>
          <a:prstGeom prst="rect">
            <a:avLst/>
          </a:prstGeom>
          <a:ln w="12700">
            <a:solidFill>
              <a:schemeClr val="tx1"/>
            </a:solidFill>
          </a:ln>
        </p:spPr>
      </p:pic>
      <p:sp>
        <p:nvSpPr>
          <p:cNvPr id="8" name="Title 1">
            <a:extLst>
              <a:ext uri="{FF2B5EF4-FFF2-40B4-BE49-F238E27FC236}">
                <a16:creationId xmlns:a16="http://schemas.microsoft.com/office/drawing/2014/main" id="{70362B42-1DFF-44C3-A724-4A3EABAFC4B6}"/>
              </a:ext>
            </a:extLst>
          </p:cNvPr>
          <p:cNvSpPr>
            <a:spLocks noGrp="1"/>
          </p:cNvSpPr>
          <p:nvPr>
            <p:ph type="title"/>
          </p:nvPr>
        </p:nvSpPr>
        <p:spPr>
          <a:xfrm>
            <a:off x="838200" y="-282575"/>
            <a:ext cx="10515600" cy="1325563"/>
          </a:xfrm>
        </p:spPr>
        <p:txBody>
          <a:bodyPr>
            <a:normAutofit/>
          </a:bodyPr>
          <a:lstStyle/>
          <a:p>
            <a:r>
              <a:rPr lang="en-US" sz="3200" b="1" dirty="0"/>
              <a:t>Step 1: Identify all parks and get their latitude and longitude</a:t>
            </a:r>
          </a:p>
        </p:txBody>
      </p:sp>
      <p:pic>
        <p:nvPicPr>
          <p:cNvPr id="11" name="Picture 10">
            <a:extLst>
              <a:ext uri="{FF2B5EF4-FFF2-40B4-BE49-F238E27FC236}">
                <a16:creationId xmlns:a16="http://schemas.microsoft.com/office/drawing/2014/main" id="{462A7383-9863-4CC0-A701-15D58783C5EA}"/>
              </a:ext>
            </a:extLst>
          </p:cNvPr>
          <p:cNvPicPr>
            <a:picLocks noChangeAspect="1"/>
          </p:cNvPicPr>
          <p:nvPr/>
        </p:nvPicPr>
        <p:blipFill>
          <a:blip r:embed="rId4"/>
          <a:stretch>
            <a:fillRect/>
          </a:stretch>
        </p:blipFill>
        <p:spPr>
          <a:xfrm>
            <a:off x="4267200" y="733808"/>
            <a:ext cx="7310895" cy="6019896"/>
          </a:xfrm>
          <a:prstGeom prst="rect">
            <a:avLst/>
          </a:prstGeom>
          <a:ln w="12700">
            <a:solidFill>
              <a:schemeClr val="tx1"/>
            </a:solidFill>
          </a:ln>
        </p:spPr>
      </p:pic>
    </p:spTree>
    <p:extLst>
      <p:ext uri="{BB962C8B-B14F-4D97-AF65-F5344CB8AC3E}">
        <p14:creationId xmlns:p14="http://schemas.microsoft.com/office/powerpoint/2010/main" val="42703691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70362B42-1DFF-44C3-A724-4A3EABAFC4B6}"/>
              </a:ext>
            </a:extLst>
          </p:cNvPr>
          <p:cNvSpPr>
            <a:spLocks noGrp="1"/>
          </p:cNvSpPr>
          <p:nvPr>
            <p:ph type="title"/>
          </p:nvPr>
        </p:nvSpPr>
        <p:spPr>
          <a:xfrm>
            <a:off x="838199" y="-282575"/>
            <a:ext cx="10843261" cy="1325563"/>
          </a:xfrm>
        </p:spPr>
        <p:txBody>
          <a:bodyPr>
            <a:normAutofit/>
          </a:bodyPr>
          <a:lstStyle/>
          <a:p>
            <a:r>
              <a:rPr lang="en-US" sz="2800" b="1" dirty="0"/>
              <a:t>Step 2: Pull visitors by month from 2009 to 2018 for all parks and create a data frame of the 10 most visited</a:t>
            </a:r>
          </a:p>
        </p:txBody>
      </p:sp>
      <p:pic>
        <p:nvPicPr>
          <p:cNvPr id="3" name="Picture 2">
            <a:extLst>
              <a:ext uri="{FF2B5EF4-FFF2-40B4-BE49-F238E27FC236}">
                <a16:creationId xmlns:a16="http://schemas.microsoft.com/office/drawing/2014/main" id="{C7D0D820-1D77-47DD-BDCD-B4B115AFC599}"/>
              </a:ext>
            </a:extLst>
          </p:cNvPr>
          <p:cNvPicPr>
            <a:picLocks noChangeAspect="1"/>
          </p:cNvPicPr>
          <p:nvPr/>
        </p:nvPicPr>
        <p:blipFill>
          <a:blip r:embed="rId3"/>
          <a:stretch>
            <a:fillRect/>
          </a:stretch>
        </p:blipFill>
        <p:spPr>
          <a:xfrm>
            <a:off x="70901" y="850900"/>
            <a:ext cx="6251069" cy="5841998"/>
          </a:xfrm>
          <a:prstGeom prst="rect">
            <a:avLst/>
          </a:prstGeom>
          <a:ln w="12700">
            <a:solidFill>
              <a:schemeClr val="tx1"/>
            </a:solidFill>
          </a:ln>
        </p:spPr>
      </p:pic>
      <p:pic>
        <p:nvPicPr>
          <p:cNvPr id="5" name="Picture 4">
            <a:extLst>
              <a:ext uri="{FF2B5EF4-FFF2-40B4-BE49-F238E27FC236}">
                <a16:creationId xmlns:a16="http://schemas.microsoft.com/office/drawing/2014/main" id="{9F8A35A0-4656-4799-98F1-4EC496D876C9}"/>
              </a:ext>
            </a:extLst>
          </p:cNvPr>
          <p:cNvPicPr>
            <a:picLocks noChangeAspect="1"/>
          </p:cNvPicPr>
          <p:nvPr/>
        </p:nvPicPr>
        <p:blipFill>
          <a:blip r:embed="rId4"/>
          <a:stretch>
            <a:fillRect/>
          </a:stretch>
        </p:blipFill>
        <p:spPr>
          <a:xfrm>
            <a:off x="6469465" y="850900"/>
            <a:ext cx="5613639" cy="5841998"/>
          </a:xfrm>
          <a:prstGeom prst="rect">
            <a:avLst/>
          </a:prstGeom>
          <a:noFill/>
          <a:ln w="12700">
            <a:solidFill>
              <a:schemeClr val="tx1"/>
            </a:solidFill>
          </a:ln>
        </p:spPr>
      </p:pic>
      <p:sp>
        <p:nvSpPr>
          <p:cNvPr id="6" name="Arrow: Right 5">
            <a:extLst>
              <a:ext uri="{FF2B5EF4-FFF2-40B4-BE49-F238E27FC236}">
                <a16:creationId xmlns:a16="http://schemas.microsoft.com/office/drawing/2014/main" id="{6C60ADE5-699B-4AB9-8D5B-53D7CF0D9F7F}"/>
              </a:ext>
            </a:extLst>
          </p:cNvPr>
          <p:cNvSpPr/>
          <p:nvPr/>
        </p:nvSpPr>
        <p:spPr>
          <a:xfrm>
            <a:off x="5886403" y="3334543"/>
            <a:ext cx="955130" cy="355600"/>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925579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2E72844-9725-49D4-A2A8-A2DF3AE240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0" y="-14288"/>
            <a:ext cx="12217400" cy="6872288"/>
          </a:xfrm>
          <a:prstGeom prst="rect">
            <a:avLst/>
          </a:prstGeom>
        </p:spPr>
      </p:pic>
      <p:sp>
        <p:nvSpPr>
          <p:cNvPr id="6" name="Title 1">
            <a:extLst>
              <a:ext uri="{FF2B5EF4-FFF2-40B4-BE49-F238E27FC236}">
                <a16:creationId xmlns:a16="http://schemas.microsoft.com/office/drawing/2014/main" id="{09F38774-F39C-4311-84E6-02D3F56BE278}"/>
              </a:ext>
            </a:extLst>
          </p:cNvPr>
          <p:cNvSpPr>
            <a:spLocks noGrp="1"/>
          </p:cNvSpPr>
          <p:nvPr>
            <p:ph type="title"/>
          </p:nvPr>
        </p:nvSpPr>
        <p:spPr>
          <a:xfrm>
            <a:off x="825499" y="-371475"/>
            <a:ext cx="10843261" cy="1325563"/>
          </a:xfrm>
        </p:spPr>
        <p:txBody>
          <a:bodyPr>
            <a:normAutofit/>
          </a:bodyPr>
          <a:lstStyle/>
          <a:p>
            <a:r>
              <a:rPr lang="en-US" sz="3200" b="1" dirty="0"/>
              <a:t>          Step 3: Map the 10 most visited parks</a:t>
            </a:r>
          </a:p>
        </p:txBody>
      </p:sp>
    </p:spTree>
    <p:extLst>
      <p:ext uri="{BB962C8B-B14F-4D97-AF65-F5344CB8AC3E}">
        <p14:creationId xmlns:p14="http://schemas.microsoft.com/office/powerpoint/2010/main" val="31793638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83C57BB-AA17-48F0-B4A1-5415036CC9F8}"/>
              </a:ext>
            </a:extLst>
          </p:cNvPr>
          <p:cNvPicPr>
            <a:picLocks noChangeAspect="1"/>
          </p:cNvPicPr>
          <p:nvPr/>
        </p:nvPicPr>
        <p:blipFill>
          <a:blip r:embed="rId3"/>
          <a:stretch>
            <a:fillRect/>
          </a:stretch>
        </p:blipFill>
        <p:spPr>
          <a:xfrm>
            <a:off x="1472937" y="568878"/>
            <a:ext cx="9372863" cy="6263721"/>
          </a:xfrm>
          <a:prstGeom prst="rect">
            <a:avLst/>
          </a:prstGeom>
          <a:ln w="12700">
            <a:solidFill>
              <a:schemeClr val="tx1"/>
            </a:solidFill>
          </a:ln>
        </p:spPr>
      </p:pic>
      <p:sp>
        <p:nvSpPr>
          <p:cNvPr id="8" name="Title 1">
            <a:extLst>
              <a:ext uri="{FF2B5EF4-FFF2-40B4-BE49-F238E27FC236}">
                <a16:creationId xmlns:a16="http://schemas.microsoft.com/office/drawing/2014/main" id="{70362B42-1DFF-44C3-A724-4A3EABAFC4B6}"/>
              </a:ext>
            </a:extLst>
          </p:cNvPr>
          <p:cNvSpPr>
            <a:spLocks noGrp="1"/>
          </p:cNvSpPr>
          <p:nvPr>
            <p:ph type="title"/>
          </p:nvPr>
        </p:nvSpPr>
        <p:spPr>
          <a:xfrm>
            <a:off x="838199" y="-371475"/>
            <a:ext cx="10843261" cy="1325563"/>
          </a:xfrm>
        </p:spPr>
        <p:txBody>
          <a:bodyPr>
            <a:normAutofit/>
          </a:bodyPr>
          <a:lstStyle/>
          <a:p>
            <a:r>
              <a:rPr lang="en-US" sz="2400" b="1" dirty="0"/>
              <a:t>Step 4: Identify a weather API that gives historical data</a:t>
            </a:r>
          </a:p>
        </p:txBody>
      </p:sp>
      <p:sp>
        <p:nvSpPr>
          <p:cNvPr id="4" name="Oval 3">
            <a:extLst>
              <a:ext uri="{FF2B5EF4-FFF2-40B4-BE49-F238E27FC236}">
                <a16:creationId xmlns:a16="http://schemas.microsoft.com/office/drawing/2014/main" id="{8A23E78C-1ECF-4B85-AF1D-FE0E64198279}"/>
              </a:ext>
            </a:extLst>
          </p:cNvPr>
          <p:cNvSpPr/>
          <p:nvPr/>
        </p:nvSpPr>
        <p:spPr>
          <a:xfrm>
            <a:off x="3454400" y="6400800"/>
            <a:ext cx="2032000" cy="279400"/>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1C6E1F19-460B-47EF-9D4E-F21072BE524F}"/>
              </a:ext>
            </a:extLst>
          </p:cNvPr>
          <p:cNvSpPr/>
          <p:nvPr/>
        </p:nvSpPr>
        <p:spPr>
          <a:xfrm>
            <a:off x="5613400" y="6172200"/>
            <a:ext cx="2032000" cy="279400"/>
          </a:xfrm>
          <a:prstGeom prst="ellipse">
            <a:avLst/>
          </a:prstGeom>
          <a:noFill/>
          <a:ln w="349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B2BEB096-08EB-421C-BA2D-210CB867AC0C}"/>
              </a:ext>
            </a:extLst>
          </p:cNvPr>
          <p:cNvCxnSpPr>
            <a:cxnSpLocks/>
            <a:stCxn id="9" idx="7"/>
          </p:cNvCxnSpPr>
          <p:nvPr/>
        </p:nvCxnSpPr>
        <p:spPr>
          <a:xfrm flipV="1">
            <a:off x="7347820" y="3136900"/>
            <a:ext cx="1669180" cy="3076217"/>
          </a:xfrm>
          <a:prstGeom prst="straightConnector1">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3A91F7F0-445A-41DA-8315-2EF5F8653814}"/>
              </a:ext>
            </a:extLst>
          </p:cNvPr>
          <p:cNvCxnSpPr>
            <a:cxnSpLocks/>
            <a:stCxn id="4" idx="1"/>
          </p:cNvCxnSpPr>
          <p:nvPr/>
        </p:nvCxnSpPr>
        <p:spPr>
          <a:xfrm flipH="1" flipV="1">
            <a:off x="2730500" y="3035301"/>
            <a:ext cx="1021480" cy="340641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CD2CC0EF-45C0-465E-8524-540F5677FADF}"/>
              </a:ext>
            </a:extLst>
          </p:cNvPr>
          <p:cNvSpPr/>
          <p:nvPr/>
        </p:nvSpPr>
        <p:spPr>
          <a:xfrm>
            <a:off x="9017000" y="2237185"/>
            <a:ext cx="1385764" cy="923330"/>
          </a:xfrm>
          <a:prstGeom prst="rect">
            <a:avLst/>
          </a:prstGeom>
          <a:noFill/>
        </p:spPr>
        <p:txBody>
          <a:bodyPr wrap="none" lIns="91440" tIns="45720" rIns="91440" bIns="45720">
            <a:spAutoFit/>
          </a:bodyPr>
          <a:lstStyle/>
          <a:p>
            <a:pPr algn="ctr"/>
            <a:r>
              <a:rPr lang="en-US" sz="5400" b="0" cap="none" spc="0" dirty="0">
                <a:ln w="0"/>
                <a:solidFill>
                  <a:schemeClr val="accent6"/>
                </a:solidFill>
                <a:effectLst>
                  <a:outerShdw blurRad="38100" dist="19050" dir="2700000" algn="tl" rotWithShape="0">
                    <a:schemeClr val="dk1">
                      <a:alpha val="40000"/>
                    </a:schemeClr>
                  </a:outerShdw>
                </a:effectLst>
              </a:rPr>
              <a:t>YAY!</a:t>
            </a:r>
          </a:p>
        </p:txBody>
      </p:sp>
      <p:sp>
        <p:nvSpPr>
          <p:cNvPr id="15" name="Rectangle 14">
            <a:extLst>
              <a:ext uri="{FF2B5EF4-FFF2-40B4-BE49-F238E27FC236}">
                <a16:creationId xmlns:a16="http://schemas.microsoft.com/office/drawing/2014/main" id="{40D956A8-6BC8-43F0-B805-09E47AA3D8FA}"/>
              </a:ext>
            </a:extLst>
          </p:cNvPr>
          <p:cNvSpPr/>
          <p:nvPr/>
        </p:nvSpPr>
        <p:spPr>
          <a:xfrm>
            <a:off x="1371316" y="2111971"/>
            <a:ext cx="2156361" cy="923330"/>
          </a:xfrm>
          <a:prstGeom prst="rect">
            <a:avLst/>
          </a:prstGeom>
          <a:noFill/>
        </p:spPr>
        <p:txBody>
          <a:bodyPr wrap="none" lIns="91440" tIns="45720" rIns="91440" bIns="45720">
            <a:spAutoFit/>
          </a:bodyPr>
          <a:lstStyle/>
          <a:p>
            <a:pPr algn="ctr"/>
            <a:r>
              <a:rPr lang="en-US" sz="5400" b="0" cap="none" spc="0" dirty="0">
                <a:ln w="0"/>
                <a:solidFill>
                  <a:srgbClr val="FF0000"/>
                </a:solidFill>
                <a:effectLst>
                  <a:outerShdw blurRad="38100" dist="19050" dir="2700000" algn="tl" rotWithShape="0">
                    <a:schemeClr val="dk1">
                      <a:alpha val="40000"/>
                    </a:schemeClr>
                  </a:outerShdw>
                </a:effectLst>
              </a:rPr>
              <a:t>BOO!!!</a:t>
            </a:r>
          </a:p>
        </p:txBody>
      </p:sp>
    </p:spTree>
    <p:extLst>
      <p:ext uri="{BB962C8B-B14F-4D97-AF65-F5344CB8AC3E}">
        <p14:creationId xmlns:p14="http://schemas.microsoft.com/office/powerpoint/2010/main" val="264723970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13064</TotalTime>
  <Words>998</Words>
  <Application>Microsoft Office PowerPoint</Application>
  <PresentationFormat>Widescreen</PresentationFormat>
  <Paragraphs>126</Paragraphs>
  <Slides>24</Slides>
  <Notes>24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24</vt:i4>
      </vt:variant>
    </vt:vector>
  </HeadingPairs>
  <TitlesOfParts>
    <vt:vector size="28" baseType="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Step 1: Identify all parks and get their latitude and longitude</vt:lpstr>
      <vt:lpstr>Step 2: Pull visitors by month from 2009 to 2018 for all parks and create a data frame of the 10 most visited</vt:lpstr>
      <vt:lpstr>          Step 3: Map the 10 most visited parks</vt:lpstr>
      <vt:lpstr>Step 4: Identify a weather API that gives historical data</vt:lpstr>
      <vt:lpstr>Step 5: Generate a list of dates for every other day for the last 10 years to limit our API calls</vt:lpstr>
      <vt:lpstr>Step 6: Call Dark Sky API and get date format and create that date list for the API calls </vt:lpstr>
      <vt:lpstr>Step 6: Continued – Call Dark Sky API and return all temps for last 10 years at all locations </vt:lpstr>
      <vt:lpstr>Step 7: Create GroupBy objects that calculate AVG temps and output to CSV for future use</vt:lpstr>
      <vt:lpstr>Step 8: Combine all data for locations, historic temps, and historic visitors into one data frame</vt:lpstr>
      <vt:lpstr>Step 9: Using GroupBy month create data frames and generate preliminary visualizations</vt:lpstr>
      <vt:lpstr>Step 9: Using GroupBy month create data frames and generate preliminary visualizations</vt:lpstr>
      <vt:lpstr>Step 9: Using GroupBy year create data frames and generate preliminary visualizations</vt:lpstr>
      <vt:lpstr>Step 9: Using GroupBy year create data frames and generate preliminary visualizations</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Climate change is having a positive impact on the annual number of visitors to the U.S. National Parks</dc:title>
  <dc:creator>andrew swellie</dc:creator>
  <cp:lastModifiedBy>andrew swellie</cp:lastModifiedBy>
  <cp:revision>73</cp:revision>
  <dcterms:created xsi:type="dcterms:W3CDTF">2019-03-19T22:43:17Z</dcterms:created>
  <dcterms:modified xsi:type="dcterms:W3CDTF">2019-03-29T00:28:03Z</dcterms:modified>
</cp:coreProperties>
</file>